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59" r:id="rId4"/>
    <p:sldId id="295" r:id="rId5"/>
    <p:sldId id="298" r:id="rId6"/>
    <p:sldId id="299" r:id="rId7"/>
    <p:sldId id="301" r:id="rId8"/>
    <p:sldId id="300" r:id="rId9"/>
    <p:sldId id="310" r:id="rId10"/>
    <p:sldId id="265" r:id="rId11"/>
    <p:sldId id="311" r:id="rId12"/>
    <p:sldId id="312" r:id="rId13"/>
    <p:sldId id="313" r:id="rId14"/>
    <p:sldId id="266" r:id="rId15"/>
    <p:sldId id="315" r:id="rId16"/>
    <p:sldId id="316" r:id="rId17"/>
    <p:sldId id="317" r:id="rId18"/>
    <p:sldId id="267" r:id="rId19"/>
    <p:sldId id="319" r:id="rId20"/>
    <p:sldId id="320" r:id="rId21"/>
    <p:sldId id="321" r:id="rId22"/>
    <p:sldId id="322" r:id="rId23"/>
    <p:sldId id="323" r:id="rId24"/>
    <p:sldId id="324" r:id="rId25"/>
    <p:sldId id="268" r:id="rId26"/>
    <p:sldId id="325" r:id="rId27"/>
    <p:sldId id="276" r:id="rId2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G마켓 산스 TTF Bold" panose="02000000000000000000" pitchFamily="2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Arial Black" panose="020B0A04020102020204" pitchFamily="34" charset="0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B2D"/>
    <a:srgbClr val="D8A4D2"/>
    <a:srgbClr val="295C2F"/>
    <a:srgbClr val="255B2A"/>
    <a:srgbClr val="F2F7F3"/>
    <a:srgbClr val="669169"/>
    <a:srgbClr val="90B090"/>
    <a:srgbClr val="9AB89A"/>
    <a:srgbClr val="F7F7F7"/>
    <a:srgbClr val="96B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9" autoAdjust="0"/>
    <p:restoredTop sz="91022" autoAdjust="0"/>
  </p:normalViewPr>
  <p:slideViewPr>
    <p:cSldViewPr snapToGrid="0">
      <p:cViewPr varScale="1">
        <p:scale>
          <a:sx n="73" d="100"/>
          <a:sy n="73" d="100"/>
        </p:scale>
        <p:origin x="114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3175">
              <a:solidFill>
                <a:srgbClr val="FFFFFF"/>
              </a:solidFill>
            </a:ln>
          </c:spPr>
          <c:dPt>
            <c:idx val="0"/>
            <c:bubble3D val="0"/>
            <c:explosion val="19"/>
            <c:spPr>
              <a:solidFill>
                <a:srgbClr val="255B2A"/>
              </a:solidFill>
              <a:ln w="3175">
                <a:solidFill>
                  <a:srgbClr val="FFFFFF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F0A-4BE0-B9E6-AA1D8B0509D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3175">
                <a:solidFill>
                  <a:srgbClr val="FFFFFF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F0A-4BE0-B9E6-AA1D8B0509D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3175">
                <a:solidFill>
                  <a:srgbClr val="FFFFFF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F0A-4BE0-B9E6-AA1D8B0509D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 w="3175">
                <a:solidFill>
                  <a:srgbClr val="FFFFFF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F0A-4BE0-B9E6-AA1D8B0509D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 w="3175">
                <a:solidFill>
                  <a:srgbClr val="FFFFFF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F0A-4BE0-B9E6-AA1D8B0509D8}"/>
              </c:ext>
            </c:extLst>
          </c:dPt>
          <c:dLbls>
            <c:dLbl>
              <c:idx val="0"/>
              <c:layout>
                <c:manualLayout>
                  <c:x val="-0.18400512934693075"/>
                  <c:y val="0.1269357850446488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634615384615387"/>
                      <c:h val="0.10080026075377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0A-4BE0-B9E6-AA1D8B0509D8}"/>
                </c:ext>
              </c:extLst>
            </c:dLbl>
            <c:dLbl>
              <c:idx val="1"/>
              <c:layout>
                <c:manualLayout>
                  <c:x val="-0.123200711689885"/>
                  <c:y val="-0.1269346016824000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F0A-4BE0-B9E6-AA1D8B0509D8}"/>
                </c:ext>
              </c:extLst>
            </c:dLbl>
            <c:dLbl>
              <c:idx val="2"/>
              <c:layout>
                <c:manualLayout>
                  <c:x val="0.13359381880703203"/>
                  <c:y val="-0.126099825207335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F0A-4BE0-B9E6-AA1D8B0509D8}"/>
                </c:ext>
              </c:extLst>
            </c:dLbl>
            <c:dLbl>
              <c:idx val="3"/>
              <c:layout>
                <c:manualLayout>
                  <c:x val="0.11531017492063858"/>
                  <c:y val="4.838963929192360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00153361899618"/>
                      <c:h val="8.249684437602454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F0A-4BE0-B9E6-AA1D8B0509D8}"/>
                </c:ext>
              </c:extLst>
            </c:dLbl>
            <c:dLbl>
              <c:idx val="4"/>
              <c:layout>
                <c:manualLayout>
                  <c:x val="9.65375822812439E-2"/>
                  <c:y val="0.1228505249932151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3F0A-4BE0-B9E6-AA1D8B0509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baseline="0">
                    <a:solidFill>
                      <a:schemeClr val="l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집중력 저하</c:v>
                </c:pt>
                <c:pt idx="1">
                  <c:v>기타</c:v>
                </c:pt>
                <c:pt idx="2">
                  <c:v>체험활동 부재</c:v>
                </c:pt>
                <c:pt idx="3">
                  <c:v>수준차이 심화</c:v>
                </c:pt>
                <c:pt idx="4">
                  <c:v>설명위주의 수업방식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22.8</c:v>
                </c:pt>
                <c:pt idx="1">
                  <c:v>16.7</c:v>
                </c:pt>
                <c:pt idx="2">
                  <c:v>16.2</c:v>
                </c:pt>
                <c:pt idx="3">
                  <c:v>11.6</c:v>
                </c:pt>
                <c:pt idx="4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F0A-4BE0-B9E6-AA1D8B0509D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4"/>
        <c:delete val="1"/>
      </c:legendEntry>
      <c:layout>
        <c:manualLayout>
          <c:xMode val="edge"/>
          <c:yMode val="edge"/>
          <c:x val="1.5197379253830218E-2"/>
          <c:y val="0.72170333350435723"/>
          <c:w val="0.91429077074500298"/>
          <c:h val="0.269279094411342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669169">
                  <a:alpha val="54000"/>
                </a:srgb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68-4E43-9557-0F2965D1D10B}"/>
              </c:ext>
            </c:extLst>
          </c:dPt>
          <c:dPt>
            <c:idx val="1"/>
            <c:bubble3D val="0"/>
            <c:spPr>
              <a:solidFill>
                <a:srgbClr val="255B2A"/>
              </a:solidFill>
              <a:ln w="127000">
                <a:solidFill>
                  <a:srgbClr val="255B2A"/>
                </a:soli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68-4E43-9557-0F2965D1D10B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68-4E43-9557-0F2965D1D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41275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55B2A"/>
              </a:solidFill>
              <a:ln w="127000">
                <a:solidFill>
                  <a:srgbClr val="255B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4D9-404B-B620-5B811F66FA02}"/>
              </c:ext>
            </c:extLst>
          </c:dPt>
          <c:dPt>
            <c:idx val="1"/>
            <c:bubble3D val="0"/>
            <c:explosion val="15"/>
            <c:spPr>
              <a:solidFill>
                <a:schemeClr val="accent6">
                  <a:lumMod val="50000"/>
                  <a:alpha val="39000"/>
                </a:schemeClr>
              </a:solidFill>
              <a:ln w="190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D9-404B-B620-5B811F66FA0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1.6</c:v>
                </c:pt>
                <c:pt idx="1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04B-B620-5B811F66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55B2A"/>
              </a:solidFill>
              <a:ln w="127000">
                <a:solidFill>
                  <a:srgbClr val="255B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4D9-404B-B620-5B811F66FA02}"/>
              </c:ext>
            </c:extLst>
          </c:dPt>
          <c:dPt>
            <c:idx val="1"/>
            <c:bubble3D val="0"/>
            <c:explosion val="15"/>
            <c:spPr>
              <a:solidFill>
                <a:schemeClr val="accent6">
                  <a:lumMod val="50000"/>
                  <a:alpha val="39000"/>
                </a:schemeClr>
              </a:solidFill>
              <a:ln w="190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D9-404B-B620-5B811F66FA0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1.6</c:v>
                </c:pt>
                <c:pt idx="1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04B-B620-5B811F66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9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55B2A"/>
              </a:solidFill>
              <a:ln w="127000">
                <a:solidFill>
                  <a:srgbClr val="255B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4D9-404B-B620-5B811F66FA02}"/>
              </c:ext>
            </c:extLst>
          </c:dPt>
          <c:dPt>
            <c:idx val="1"/>
            <c:bubble3D val="0"/>
            <c:explosion val="15"/>
            <c:spPr>
              <a:solidFill>
                <a:schemeClr val="accent6">
                  <a:lumMod val="50000"/>
                  <a:alpha val="39000"/>
                </a:schemeClr>
              </a:solidFill>
              <a:ln w="190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D9-404B-B620-5B811F66FA0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11.6</c:v>
                </c:pt>
                <c:pt idx="1">
                  <c:v>88.4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04B-B620-5B811F66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95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55B2A"/>
              </a:solidFill>
              <a:ln w="127000">
                <a:solidFill>
                  <a:srgbClr val="255B2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4D9-404B-B620-5B811F66FA02}"/>
              </c:ext>
            </c:extLst>
          </c:dPt>
          <c:dPt>
            <c:idx val="1"/>
            <c:bubble3D val="0"/>
            <c:explosion val="15"/>
            <c:spPr>
              <a:solidFill>
                <a:schemeClr val="accent6">
                  <a:lumMod val="50000"/>
                  <a:alpha val="39000"/>
                </a:schemeClr>
              </a:solidFill>
              <a:ln w="190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D9-404B-B620-5B811F66FA0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04B-B620-5B811F66F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6C6E9-38D5-482D-AB92-E130E905C26E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A0845-2630-47CA-92C2-9D94404EA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65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7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4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2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42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5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7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0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A0845-2630-47CA-92C2-9D94404EA3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1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6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1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2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2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9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8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3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60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9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C7DA0-0302-4F34-AE06-E0DFF1B2542C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63BBA-4920-4811-AF65-1D3A3FB2C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1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35.png"/><Relationship Id="rId2" Type="http://schemas.openxmlformats.org/officeDocument/2006/relationships/image" Target="../media/image36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gif"/><Relationship Id="rId5" Type="http://schemas.openxmlformats.org/officeDocument/2006/relationships/image" Target="../media/image24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image" Target="../media/image3.png"/><Relationship Id="rId9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2"/>
          <p:cNvGrpSpPr/>
          <p:nvPr/>
        </p:nvGrpSpPr>
        <p:grpSpPr>
          <a:xfrm rot="13026854">
            <a:off x="6337398" y="-2577620"/>
            <a:ext cx="5982175" cy="5595932"/>
            <a:chOff x="6598780" y="-5370842"/>
            <a:chExt cx="8528900" cy="8532161"/>
          </a:xfrm>
        </p:grpSpPr>
        <p:grpSp>
          <p:nvGrpSpPr>
            <p:cNvPr id="6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7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8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/>
          <p:cNvGrpSpPr/>
          <p:nvPr/>
        </p:nvGrpSpPr>
        <p:grpSpPr>
          <a:xfrm>
            <a:off x="796372" y="898266"/>
            <a:ext cx="314836" cy="358240"/>
            <a:chOff x="796372" y="898266"/>
            <a:chExt cx="314836" cy="358240"/>
          </a:xfrm>
        </p:grpSpPr>
        <p:pic>
          <p:nvPicPr>
            <p:cNvPr id="13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372" y="898266"/>
              <a:ext cx="314836" cy="35824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111208" y="838859"/>
            <a:ext cx="28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5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프로젝트 </a:t>
            </a:r>
            <a:r>
              <a:rPr lang="en-US" altLang="ko-KR" sz="25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5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endParaRPr lang="ko-KR" altLang="en-US" sz="2500" dirty="0">
              <a:ln>
                <a:solidFill>
                  <a:schemeClr val="bg1">
                    <a:alpha val="7200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3790" y="2956160"/>
            <a:ext cx="6583680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눈 움직임 추적에 따른 </a:t>
            </a:r>
            <a:endParaRPr lang="en-US" altLang="ko-KR" sz="5000" dirty="0" smtClean="0">
              <a:ln>
                <a:solidFill>
                  <a:schemeClr val="bg1">
                    <a:alpha val="7200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집중과 몰입도 예측  </a:t>
            </a:r>
            <a:endParaRPr lang="ko-KR" altLang="en-US" sz="5000" dirty="0">
              <a:ln>
                <a:solidFill>
                  <a:schemeClr val="bg1">
                    <a:alpha val="7200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3790" y="5547976"/>
            <a:ext cx="569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</a:t>
            </a:r>
            <a:r>
              <a:rPr lang="ko-KR" altLang="en-US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 err="1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</a:t>
            </a:r>
            <a:r>
              <a:rPr lang="ko-KR" altLang="en-US" sz="2000" dirty="0" err="1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부삼조</a:t>
            </a:r>
            <a:endParaRPr lang="en-US" altLang="ko-KR" sz="2000" dirty="0" smtClean="0">
              <a:ln>
                <a:solidFill>
                  <a:schemeClr val="bg1">
                    <a:alpha val="7200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김소연 김윤호 박성호 지민지 </a:t>
            </a:r>
            <a:r>
              <a:rPr lang="ko-KR" altLang="en-US" sz="2000" dirty="0" err="1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최예진</a:t>
            </a:r>
            <a:endParaRPr lang="ko-KR" altLang="en-US" sz="2000" dirty="0">
              <a:ln>
                <a:solidFill>
                  <a:schemeClr val="bg1">
                    <a:alpha val="7200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7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543" y="4965536"/>
            <a:ext cx="97197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824795" y="3136740"/>
            <a:ext cx="2523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1002"/>
          <p:cNvGrpSpPr/>
          <p:nvPr/>
        </p:nvGrpSpPr>
        <p:grpSpPr>
          <a:xfrm rot="3692681">
            <a:off x="2431569" y="-1748681"/>
            <a:ext cx="5275896" cy="4935254"/>
            <a:chOff x="6598780" y="-5370842"/>
            <a:chExt cx="8528900" cy="8532161"/>
          </a:xfrm>
        </p:grpSpPr>
        <p:grpSp>
          <p:nvGrpSpPr>
            <p:cNvPr id="6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0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8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9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08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2575216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JSON</a:t>
            </a:r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PNG </a:t>
            </a:r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전처리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0" y="2035153"/>
            <a:ext cx="1341120" cy="594360"/>
            <a:chOff x="0" y="2035153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035153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476" y="2070723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 </a:t>
              </a:r>
            </a:p>
            <a:p>
              <a:r>
                <a:rPr lang="ko-KR" altLang="en-US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데이터 수집</a:t>
              </a:r>
              <a:endPara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8" name="Object 86"/>
          <p:cNvSpPr txBox="1"/>
          <p:nvPr/>
        </p:nvSpPr>
        <p:spPr>
          <a:xfrm>
            <a:off x="128838" y="184609"/>
            <a:ext cx="398596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03.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데이터 수집 및 전처리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3044" y="3882109"/>
            <a:ext cx="8592435" cy="3280854"/>
            <a:chOff x="2807085" y="1878863"/>
            <a:chExt cx="8592435" cy="3280854"/>
          </a:xfrm>
        </p:grpSpPr>
        <p:pic>
          <p:nvPicPr>
            <p:cNvPr id="6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7085" y="1878863"/>
              <a:ext cx="8592435" cy="3280854"/>
            </a:xfrm>
            <a:prstGeom prst="rect">
              <a:avLst/>
            </a:prstGeom>
          </p:spPr>
        </p:pic>
        <p:grpSp>
          <p:nvGrpSpPr>
            <p:cNvPr id="66" name="그룹 65"/>
            <p:cNvGrpSpPr/>
            <p:nvPr/>
          </p:nvGrpSpPr>
          <p:grpSpPr>
            <a:xfrm>
              <a:off x="4991753" y="2414511"/>
              <a:ext cx="4314538" cy="1660919"/>
              <a:chOff x="5651327" y="4195520"/>
              <a:chExt cx="5637629" cy="2170255"/>
            </a:xfrm>
          </p:grpSpPr>
          <p:grpSp>
            <p:nvGrpSpPr>
              <p:cNvPr id="67" name="그룹 1023"/>
              <p:cNvGrpSpPr/>
              <p:nvPr/>
            </p:nvGrpSpPr>
            <p:grpSpPr>
              <a:xfrm>
                <a:off x="5651327" y="4195520"/>
                <a:ext cx="5637629" cy="2170255"/>
                <a:chOff x="8476990" y="5851320"/>
                <a:chExt cx="8456443" cy="3255383"/>
              </a:xfrm>
            </p:grpSpPr>
            <p:pic>
              <p:nvPicPr>
                <p:cNvPr id="69" name="Object 7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76990" y="5851320"/>
                  <a:ext cx="8456443" cy="3255383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63042" y="4206847"/>
                <a:ext cx="5613494" cy="2143478"/>
              </a:xfrm>
              <a:prstGeom prst="rect">
                <a:avLst/>
              </a:prstGeom>
            </p:spPr>
          </p:pic>
        </p:grpSp>
        <p:pic>
          <p:nvPicPr>
            <p:cNvPr id="70" name="Picture 10" descr="Eye Icon | IconExperience - Professional Icons » O-Collecti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688" b="89844" l="2539" r="98242">
                          <a14:foregroundMark x1="27344" y1="23242" x2="27344" y2="23242"/>
                          <a14:foregroundMark x1="27344" y1="23242" x2="27344" y2="23242"/>
                          <a14:foregroundMark x1="50977" y1="50781" x2="50977" y2="50781"/>
                          <a14:foregroundMark x1="50977" y1="50781" x2="50977" y2="50781"/>
                          <a14:foregroundMark x1="48633" y1="32422" x2="48633" y2="32422"/>
                          <a14:foregroundMark x1="48633" y1="32422" x2="48633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838" y="2668507"/>
              <a:ext cx="1074940" cy="1074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Eye Icon | IconExperience - Professional Icons » O-Collecti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688" b="89844" l="2539" r="98242">
                          <a14:foregroundMark x1="27344" y1="23242" x2="27344" y2="23242"/>
                          <a14:foregroundMark x1="27344" y1="23242" x2="27344" y2="23242"/>
                          <a14:foregroundMark x1="50977" y1="50781" x2="50977" y2="50781"/>
                          <a14:foregroundMark x1="50977" y1="50781" x2="50977" y2="50781"/>
                          <a14:foregroundMark x1="48633" y1="32422" x2="48633" y2="32422"/>
                          <a14:foregroundMark x1="48633" y1="32422" x2="48633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222" y="2668507"/>
              <a:ext cx="1074940" cy="1074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Object 34"/>
            <p:cNvSpPr txBox="1"/>
            <p:nvPr/>
          </p:nvSpPr>
          <p:spPr>
            <a:xfrm>
              <a:off x="6109262" y="2698146"/>
              <a:ext cx="207898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rgbClr val="669169"/>
                    </a:solidFill>
                  </a:ln>
                  <a:solidFill>
                    <a:srgbClr val="6691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디스플레이 중심 </a:t>
              </a:r>
              <a:endParaRPr lang="en-US" altLang="ko-KR" sz="2000" b="1" dirty="0" smtClean="0">
                <a:ln>
                  <a:solidFill>
                    <a:srgbClr val="669169"/>
                  </a:solidFill>
                </a:ln>
                <a:solidFill>
                  <a:srgbClr val="6691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b="1" dirty="0" smtClean="0">
                  <a:ln>
                    <a:solidFill>
                      <a:srgbClr val="669169"/>
                    </a:solidFill>
                  </a:ln>
                  <a:solidFill>
                    <a:srgbClr val="6691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안구 </a:t>
              </a:r>
              <a:r>
                <a:rPr lang="ko-KR" altLang="en-US" sz="2000" b="1" dirty="0">
                  <a:ln>
                    <a:solidFill>
                      <a:srgbClr val="669169"/>
                    </a:solidFill>
                  </a:ln>
                  <a:solidFill>
                    <a:srgbClr val="6691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움직임 </a:t>
              </a:r>
              <a:endParaRPr lang="en-US" altLang="ko-KR" sz="2000" b="1" dirty="0" smtClean="0">
                <a:ln>
                  <a:solidFill>
                    <a:srgbClr val="669169"/>
                  </a:solidFill>
                </a:ln>
                <a:solidFill>
                  <a:srgbClr val="6691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b="1" dirty="0" smtClean="0">
                  <a:ln>
                    <a:solidFill>
                      <a:srgbClr val="669169"/>
                    </a:solidFill>
                  </a:ln>
                  <a:solidFill>
                    <a:srgbClr val="6691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데이터</a:t>
              </a:r>
              <a:endParaRPr lang="en-US" sz="1400" dirty="0">
                <a:ln>
                  <a:solidFill>
                    <a:srgbClr val="669169"/>
                  </a:solidFill>
                </a:ln>
                <a:solidFill>
                  <a:srgbClr val="6691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3" name="모서리가 둥근 직사각형 72"/>
          <p:cNvSpPr/>
          <p:nvPr/>
        </p:nvSpPr>
        <p:spPr>
          <a:xfrm>
            <a:off x="2892009" y="1987975"/>
            <a:ext cx="3274503" cy="1187647"/>
          </a:xfrm>
          <a:prstGeom prst="roundRect">
            <a:avLst>
              <a:gd name="adj" fmla="val 50000"/>
            </a:avLst>
          </a:prstGeom>
          <a:blipFill>
            <a:blip r:embed="rId9"/>
            <a:stretch>
              <a:fillRect/>
            </a:stretch>
          </a:blipFill>
          <a:ln w="63500">
            <a:solidFill>
              <a:srgbClr val="2D6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3711090" y="1313398"/>
            <a:ext cx="1636341" cy="354419"/>
            <a:chOff x="3150849" y="919669"/>
            <a:chExt cx="1799974" cy="354419"/>
          </a:xfrm>
        </p:grpSpPr>
        <p:sp>
          <p:nvSpPr>
            <p:cNvPr id="75" name="object 19"/>
            <p:cNvSpPr/>
            <p:nvPr/>
          </p:nvSpPr>
          <p:spPr>
            <a:xfrm>
              <a:off x="3150849" y="919669"/>
              <a:ext cx="1799974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93561" y="927601"/>
              <a:ext cx="1514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데이터 출처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711090" y="3852823"/>
            <a:ext cx="1636341" cy="354419"/>
            <a:chOff x="3150849" y="919669"/>
            <a:chExt cx="1799974" cy="354419"/>
          </a:xfrm>
        </p:grpSpPr>
        <p:sp>
          <p:nvSpPr>
            <p:cNvPr id="78" name="object 19"/>
            <p:cNvSpPr/>
            <p:nvPr/>
          </p:nvSpPr>
          <p:spPr>
            <a:xfrm>
              <a:off x="3150849" y="919669"/>
              <a:ext cx="1799974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93561" y="927601"/>
              <a:ext cx="1514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데이터 이름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920437" y="-565978"/>
            <a:ext cx="4286957" cy="9518890"/>
            <a:chOff x="7381332" y="-565978"/>
            <a:chExt cx="4286957" cy="9518890"/>
          </a:xfrm>
        </p:grpSpPr>
        <p:pic>
          <p:nvPicPr>
            <p:cNvPr id="84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765366" y="2049988"/>
              <a:ext cx="9518890" cy="4286957"/>
            </a:xfrm>
            <a:prstGeom prst="rect">
              <a:avLst/>
            </a:prstGeom>
          </p:spPr>
        </p:pic>
        <p:grpSp>
          <p:nvGrpSpPr>
            <p:cNvPr id="80" name="그룹 79"/>
            <p:cNvGrpSpPr/>
            <p:nvPr/>
          </p:nvGrpSpPr>
          <p:grpSpPr>
            <a:xfrm>
              <a:off x="8650209" y="1313398"/>
              <a:ext cx="1636341" cy="354419"/>
              <a:chOff x="3150849" y="919669"/>
              <a:chExt cx="1799974" cy="354419"/>
            </a:xfrm>
          </p:grpSpPr>
          <p:sp>
            <p:nvSpPr>
              <p:cNvPr id="81" name="object 19"/>
              <p:cNvSpPr/>
              <p:nvPr/>
            </p:nvSpPr>
            <p:spPr>
              <a:xfrm>
                <a:off x="3150849" y="919669"/>
                <a:ext cx="1799974" cy="354419"/>
              </a:xfrm>
              <a:custGeom>
                <a:avLst/>
                <a:gdLst/>
                <a:ahLst/>
                <a:cxnLst/>
                <a:rect l="l" t="t" r="r" b="b"/>
                <a:pathLst>
                  <a:path w="2781300" h="346075">
                    <a:moveTo>
                      <a:pt x="2781300" y="0"/>
                    </a:moveTo>
                    <a:lnTo>
                      <a:pt x="0" y="0"/>
                    </a:lnTo>
                    <a:lnTo>
                      <a:pt x="0" y="345948"/>
                    </a:lnTo>
                    <a:lnTo>
                      <a:pt x="2781300" y="345948"/>
                    </a:lnTo>
                    <a:lnTo>
                      <a:pt x="2781300" y="0"/>
                    </a:lnTo>
                    <a:close/>
                  </a:path>
                </a:pathLst>
              </a:custGeom>
              <a:solidFill>
                <a:srgbClr val="255B2A"/>
              </a:solidFill>
              <a:ln w="12700">
                <a:solidFill>
                  <a:srgbClr val="255B2A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293561" y="927601"/>
                <a:ext cx="15145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/>
                  </a:rPr>
                  <a:t>데이터 내용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8471681" y="1987975"/>
              <a:ext cx="2143478" cy="4145812"/>
              <a:chOff x="8471681" y="2070723"/>
              <a:chExt cx="2143478" cy="4145812"/>
            </a:xfrm>
          </p:grpSpPr>
          <p:pic>
            <p:nvPicPr>
              <p:cNvPr id="85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7470514" y="3071890"/>
                <a:ext cx="4145812" cy="2143478"/>
              </a:xfrm>
              <a:prstGeom prst="rect">
                <a:avLst/>
              </a:prstGeom>
            </p:spPr>
          </p:pic>
          <p:grpSp>
            <p:nvGrpSpPr>
              <p:cNvPr id="86" name="그룹 85"/>
              <p:cNvGrpSpPr/>
              <p:nvPr/>
            </p:nvGrpSpPr>
            <p:grpSpPr>
              <a:xfrm>
                <a:off x="8595630" y="4253065"/>
                <a:ext cx="1904094" cy="1756119"/>
                <a:chOff x="9202971" y="4716413"/>
                <a:chExt cx="1904094" cy="1756119"/>
              </a:xfrm>
            </p:grpSpPr>
            <p:grpSp>
              <p:nvGrpSpPr>
                <p:cNvPr id="93" name="그룹 1015"/>
                <p:cNvGrpSpPr/>
                <p:nvPr/>
              </p:nvGrpSpPr>
              <p:grpSpPr>
                <a:xfrm>
                  <a:off x="9202971" y="4716413"/>
                  <a:ext cx="1904094" cy="1756119"/>
                  <a:chOff x="13738317" y="2368848"/>
                  <a:chExt cx="2856141" cy="2634178"/>
                </a:xfrm>
              </p:grpSpPr>
              <p:grpSp>
                <p:nvGrpSpPr>
                  <p:cNvPr id="95" name="그룹 1016"/>
                  <p:cNvGrpSpPr/>
                  <p:nvPr/>
                </p:nvGrpSpPr>
                <p:grpSpPr>
                  <a:xfrm>
                    <a:off x="13849299" y="2368848"/>
                    <a:ext cx="2634178" cy="2634178"/>
                    <a:chOff x="13849299" y="2368848"/>
                    <a:chExt cx="2634178" cy="2634178"/>
                  </a:xfrm>
                </p:grpSpPr>
                <p:pic>
                  <p:nvPicPr>
                    <p:cNvPr id="98" name="Object 52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5400000">
                      <a:off x="13849299" y="2368848"/>
                      <a:ext cx="2634178" cy="263417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6" name="Object 55"/>
                  <p:cNvSpPr txBox="1"/>
                  <p:nvPr/>
                </p:nvSpPr>
                <p:spPr>
                  <a:xfrm>
                    <a:off x="13738317" y="4149678"/>
                    <a:ext cx="2856141" cy="56919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9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상태 라벨</a:t>
                    </a:r>
                    <a:endParaRPr lang="en-US" altLang="ko-KR" sz="933" kern="0" spc="-67" dirty="0">
                      <a:solidFill>
                        <a:srgbClr val="00BB44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 algn="ctr"/>
                    <a:r>
                      <a:rPr lang="ko-KR" altLang="en-US" sz="9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눈 </a:t>
                    </a:r>
                    <a:r>
                      <a:rPr lang="ko-KR" altLang="en-US" sz="933" kern="0" spc="-67" dirty="0" err="1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좌표값</a:t>
                    </a:r>
                    <a:endParaRPr lang="en-US" sz="12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7" name="Object 56"/>
                  <p:cNvSpPr txBox="1"/>
                  <p:nvPr/>
                </p:nvSpPr>
                <p:spPr>
                  <a:xfrm>
                    <a:off x="13970264" y="3793461"/>
                    <a:ext cx="2392248" cy="44618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ko-KR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JSON 21</a:t>
                    </a:r>
                    <a:r>
                      <a:rPr lang="ko-KR" altLang="en-US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만개</a:t>
                    </a:r>
                    <a:endParaRPr lang="en-US" sz="12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pic>
              <p:nvPicPr>
                <p:cNvPr id="94" name="Picture 4" descr="Json 파일 - 무료 상호 작용개 아이콘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02218" y="4983062"/>
                  <a:ext cx="705600" cy="705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8602405" y="2243583"/>
                <a:ext cx="1904094" cy="1756119"/>
                <a:chOff x="6950590" y="3725181"/>
                <a:chExt cx="1904094" cy="1756119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6950590" y="3725181"/>
                  <a:ext cx="1904094" cy="1756119"/>
                  <a:chOff x="5921404" y="4716413"/>
                  <a:chExt cx="1904094" cy="1756119"/>
                </a:xfrm>
              </p:grpSpPr>
              <p:grpSp>
                <p:nvGrpSpPr>
                  <p:cNvPr id="88" name="그룹 1009"/>
                  <p:cNvGrpSpPr/>
                  <p:nvPr/>
                </p:nvGrpSpPr>
                <p:grpSpPr>
                  <a:xfrm>
                    <a:off x="5995391" y="4716413"/>
                    <a:ext cx="1756119" cy="1756119"/>
                    <a:chOff x="8926946" y="2368848"/>
                    <a:chExt cx="2634178" cy="2634178"/>
                  </a:xfrm>
                </p:grpSpPr>
                <p:pic>
                  <p:nvPicPr>
                    <p:cNvPr id="92" name="Object 30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5400000">
                      <a:off x="8926946" y="2368848"/>
                      <a:ext cx="2634178" cy="263417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0" name="Object 55"/>
                  <p:cNvSpPr txBox="1"/>
                  <p:nvPr/>
                </p:nvSpPr>
                <p:spPr>
                  <a:xfrm>
                    <a:off x="5921404" y="5970570"/>
                    <a:ext cx="1904094" cy="23589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ko-KR" altLang="en-US" sz="9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Regular" pitchFamily="34" charset="0"/>
                      </a:rPr>
                      <a:t>얼굴 사진</a:t>
                    </a:r>
                    <a:endParaRPr lang="en-US" sz="12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1" name="Object 56"/>
                  <p:cNvSpPr txBox="1"/>
                  <p:nvPr/>
                </p:nvSpPr>
                <p:spPr>
                  <a:xfrm>
                    <a:off x="6101469" y="5704506"/>
                    <a:ext cx="1594832" cy="29745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PNG </a:t>
                    </a:r>
                    <a:r>
                      <a:rPr lang="ko-KR" altLang="en-US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파일 </a:t>
                    </a:r>
                    <a:r>
                      <a:rPr lang="en-US" altLang="ko-KR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7000</a:t>
                    </a:r>
                    <a:r>
                      <a:rPr lang="ko-KR" altLang="en-US" sz="1333" kern="0" spc="-67" dirty="0" smtClean="0">
                        <a:solidFill>
                          <a:srgbClr val="00BB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oto Sans CJK KR Medium" pitchFamily="34" charset="0"/>
                      </a:rPr>
                      <a:t>개</a:t>
                    </a:r>
                    <a:endParaRPr lang="en-US" sz="12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24311"/>
                <a:stretch/>
              </p:blipFill>
              <p:spPr>
                <a:xfrm>
                  <a:off x="7500975" y="3939318"/>
                  <a:ext cx="798116" cy="73560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820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이등변 삼각형 46"/>
          <p:cNvSpPr/>
          <p:nvPr/>
        </p:nvSpPr>
        <p:spPr>
          <a:xfrm rot="19796691">
            <a:off x="799456" y="3573131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Object 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414227" y="2238026"/>
            <a:ext cx="9680674" cy="3813926"/>
          </a:xfrm>
          <a:prstGeom prst="rect">
            <a:avLst/>
          </a:prstGeom>
        </p:spPr>
      </p:pic>
      <p:pic>
        <p:nvPicPr>
          <p:cNvPr id="184" name="Object 1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436721" y="2243232"/>
            <a:ext cx="9680672" cy="3813927"/>
          </a:xfrm>
          <a:prstGeom prst="rect">
            <a:avLst/>
          </a:prstGeom>
        </p:spPr>
      </p:pic>
      <p:pic>
        <p:nvPicPr>
          <p:cNvPr id="185" name="Object 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519772" y="2238026"/>
            <a:ext cx="9680674" cy="3813926"/>
          </a:xfrm>
          <a:prstGeom prst="rect">
            <a:avLst/>
          </a:prstGeom>
        </p:spPr>
      </p:pic>
      <p:grpSp>
        <p:nvGrpSpPr>
          <p:cNvPr id="172" name="그룹 1043"/>
          <p:cNvGrpSpPr/>
          <p:nvPr/>
        </p:nvGrpSpPr>
        <p:grpSpPr>
          <a:xfrm>
            <a:off x="4446961" y="6063992"/>
            <a:ext cx="1904762" cy="63275"/>
            <a:chOff x="8633023" y="9003667"/>
            <a:chExt cx="2857143" cy="94912"/>
          </a:xfrm>
        </p:grpSpPr>
        <p:pic>
          <p:nvPicPr>
            <p:cNvPr id="17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74" name="그룹 1043"/>
          <p:cNvGrpSpPr/>
          <p:nvPr/>
        </p:nvGrpSpPr>
        <p:grpSpPr>
          <a:xfrm>
            <a:off x="7865924" y="6063992"/>
            <a:ext cx="1904762" cy="63275"/>
            <a:chOff x="8633023" y="9003667"/>
            <a:chExt cx="2857143" cy="94912"/>
          </a:xfrm>
        </p:grpSpPr>
        <p:pic>
          <p:nvPicPr>
            <p:cNvPr id="175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8" name="그룹 1027"/>
          <p:cNvGrpSpPr/>
          <p:nvPr/>
        </p:nvGrpSpPr>
        <p:grpSpPr>
          <a:xfrm>
            <a:off x="4613644" y="4488223"/>
            <a:ext cx="1904762" cy="63275"/>
            <a:chOff x="5416527" y="6961647"/>
            <a:chExt cx="2857143" cy="94912"/>
          </a:xfrm>
        </p:grpSpPr>
        <p:pic>
          <p:nvPicPr>
            <p:cNvPr id="169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70" name="그룹 1027"/>
          <p:cNvGrpSpPr/>
          <p:nvPr/>
        </p:nvGrpSpPr>
        <p:grpSpPr>
          <a:xfrm>
            <a:off x="7812131" y="4488223"/>
            <a:ext cx="1904762" cy="63275"/>
            <a:chOff x="5416527" y="6961647"/>
            <a:chExt cx="2857143" cy="94912"/>
          </a:xfrm>
        </p:grpSpPr>
        <p:pic>
          <p:nvPicPr>
            <p:cNvPr id="171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52" name="그룹 1033"/>
          <p:cNvGrpSpPr/>
          <p:nvPr/>
        </p:nvGrpSpPr>
        <p:grpSpPr>
          <a:xfrm>
            <a:off x="4365584" y="2718312"/>
            <a:ext cx="1904762" cy="63275"/>
            <a:chOff x="2200030" y="4506285"/>
            <a:chExt cx="2857143" cy="94912"/>
          </a:xfrm>
        </p:grpSpPr>
        <p:pic>
          <p:nvPicPr>
            <p:cNvPr id="153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58" name="그룹 1033"/>
          <p:cNvGrpSpPr/>
          <p:nvPr/>
        </p:nvGrpSpPr>
        <p:grpSpPr>
          <a:xfrm>
            <a:off x="7368291" y="2718312"/>
            <a:ext cx="1904762" cy="63275"/>
            <a:chOff x="2200030" y="4506285"/>
            <a:chExt cx="2857143" cy="94912"/>
          </a:xfrm>
        </p:grpSpPr>
        <p:pic>
          <p:nvPicPr>
            <p:cNvPr id="159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PNG </a:t>
            </a:r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전처리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  <a:endParaRPr lang="ko-KR" altLang="en-US" sz="1400" dirty="0">
              <a:ln w="3175">
                <a:solidFill>
                  <a:srgbClr val="9AB89A">
                    <a:alpha val="70000"/>
                  </a:srgbClr>
                </a:solidFill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128838" y="184609"/>
            <a:ext cx="398596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03.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데이터 수집 및 전처리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2" name="그룹 1043"/>
          <p:cNvGrpSpPr/>
          <p:nvPr/>
        </p:nvGrpSpPr>
        <p:grpSpPr>
          <a:xfrm>
            <a:off x="3125111" y="6063992"/>
            <a:ext cx="1904762" cy="63275"/>
            <a:chOff x="8633023" y="9003667"/>
            <a:chExt cx="2857143" cy="94912"/>
          </a:xfrm>
        </p:grpSpPr>
        <p:pic>
          <p:nvPicPr>
            <p:cNvPr id="11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sp>
        <p:nvSpPr>
          <p:cNvPr id="117" name="Object 14"/>
          <p:cNvSpPr txBox="1"/>
          <p:nvPr/>
        </p:nvSpPr>
        <p:spPr>
          <a:xfrm>
            <a:off x="1617757" y="2611449"/>
            <a:ext cx="11439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rgbClr val="2D6032"/>
                  </a:solidFill>
                </a:ln>
                <a:solidFill>
                  <a:srgbClr val="275B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처리 전</a:t>
            </a:r>
            <a:endParaRPr lang="en-US" sz="2400" dirty="0">
              <a:ln>
                <a:solidFill>
                  <a:srgbClr val="2D6032"/>
                </a:solidFill>
              </a:ln>
              <a:solidFill>
                <a:srgbClr val="275B2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Object 15"/>
          <p:cNvSpPr txBox="1"/>
          <p:nvPr/>
        </p:nvSpPr>
        <p:spPr>
          <a:xfrm>
            <a:off x="1617757" y="4381360"/>
            <a:ext cx="11439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rgbClr val="2D6032"/>
                  </a:solidFill>
                </a:ln>
                <a:solidFill>
                  <a:srgbClr val="275B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처리 후</a:t>
            </a:r>
            <a:endParaRPr lang="en-US" sz="2400" dirty="0">
              <a:ln>
                <a:solidFill>
                  <a:srgbClr val="2D6032"/>
                </a:solidFill>
              </a:ln>
              <a:solidFill>
                <a:srgbClr val="275B2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1" name="그룹 1005"/>
          <p:cNvGrpSpPr/>
          <p:nvPr/>
        </p:nvGrpSpPr>
        <p:grpSpPr>
          <a:xfrm>
            <a:off x="2487033" y="4488223"/>
            <a:ext cx="634921" cy="63275"/>
            <a:chOff x="1628571" y="7331739"/>
            <a:chExt cx="952381" cy="94912"/>
          </a:xfrm>
        </p:grpSpPr>
        <p:pic>
          <p:nvPicPr>
            <p:cNvPr id="122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8571" y="7331739"/>
              <a:ext cx="952381" cy="9491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124010" y="1524826"/>
            <a:ext cx="1906963" cy="4840336"/>
            <a:chOff x="3124010" y="1524826"/>
            <a:chExt cx="1906963" cy="4840336"/>
          </a:xfrm>
        </p:grpSpPr>
        <p:pic>
          <p:nvPicPr>
            <p:cNvPr id="142" name="Object 1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57324" y="2991512"/>
              <a:ext cx="4840336" cy="1906963"/>
            </a:xfrm>
            <a:prstGeom prst="rect">
              <a:avLst/>
            </a:prstGeom>
          </p:spPr>
        </p:pic>
        <p:sp>
          <p:nvSpPr>
            <p:cNvPr id="143" name="Object 92"/>
            <p:cNvSpPr txBox="1"/>
            <p:nvPr/>
          </p:nvSpPr>
          <p:spPr>
            <a:xfrm>
              <a:off x="3241516" y="2232042"/>
              <a:ext cx="1655977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000" kern="0" spc="-67" dirty="0" err="1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os</a:t>
              </a:r>
              <a:r>
                <a:rPr lang="en-US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라이브러리로 </a:t>
              </a:r>
              <a:endParaRPr lang="en-US" altLang="ko-KR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000" kern="0" spc="-67" dirty="0" err="1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json</a:t>
              </a:r>
              <a:r>
                <a:rPr lang="en-US" altLang="ko-KR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 불러오기</a:t>
              </a:r>
              <a:endParaRPr lang="en-US" sz="1200" dirty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44" name="Picture 4" descr="Os - 무료 컴퓨터개 아이콘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078" y="1713573"/>
              <a:ext cx="392205" cy="39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 rotWithShape="1">
            <a:blip r:embed="rId10"/>
            <a:srcRect r="57007" b="54581"/>
            <a:stretch/>
          </p:blipFill>
          <p:spPr>
            <a:xfrm>
              <a:off x="3240975" y="2735769"/>
              <a:ext cx="1719054" cy="1714900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 rotWithShape="1">
            <a:blip r:embed="rId11"/>
            <a:srcRect r="37089" b="9899"/>
            <a:stretch/>
          </p:blipFill>
          <p:spPr>
            <a:xfrm>
              <a:off x="3154835" y="4585506"/>
              <a:ext cx="1829337" cy="1255647"/>
            </a:xfrm>
            <a:prstGeom prst="rect">
              <a:avLst/>
            </a:prstGeom>
            <a:effectLst/>
          </p:spPr>
        </p:pic>
      </p:grpSp>
      <p:grpSp>
        <p:nvGrpSpPr>
          <p:cNvPr id="6" name="그룹 5"/>
          <p:cNvGrpSpPr/>
          <p:nvPr/>
        </p:nvGrpSpPr>
        <p:grpSpPr>
          <a:xfrm>
            <a:off x="9041034" y="1519615"/>
            <a:ext cx="1906963" cy="4840337"/>
            <a:chOff x="9070530" y="1519615"/>
            <a:chExt cx="1906963" cy="4840337"/>
          </a:xfrm>
        </p:grpSpPr>
        <p:pic>
          <p:nvPicPr>
            <p:cNvPr id="105" name="Object 1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603843" y="2986302"/>
              <a:ext cx="4840337" cy="1906963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12"/>
            <a:srcRect b="26893"/>
            <a:stretch/>
          </p:blipFill>
          <p:spPr>
            <a:xfrm>
              <a:off x="9145369" y="2751008"/>
              <a:ext cx="1767999" cy="167679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13"/>
            <a:srcRect t="1" b="34394"/>
            <a:stretch/>
          </p:blipFill>
          <p:spPr>
            <a:xfrm>
              <a:off x="9181322" y="4505682"/>
              <a:ext cx="1719331" cy="1491845"/>
            </a:xfrm>
            <a:prstGeom prst="rect">
              <a:avLst/>
            </a:prstGeom>
          </p:spPr>
        </p:pic>
        <p:pic>
          <p:nvPicPr>
            <p:cNvPr id="140" name="Picture 4" descr="지우개 - 무료 교육개 아이콘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3033" y="1792294"/>
              <a:ext cx="462810" cy="46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그룹 1004"/>
          <p:cNvGrpSpPr/>
          <p:nvPr/>
        </p:nvGrpSpPr>
        <p:grpSpPr>
          <a:xfrm>
            <a:off x="2462144" y="2718312"/>
            <a:ext cx="698413" cy="63275"/>
            <a:chOff x="1866667" y="4828897"/>
            <a:chExt cx="952381" cy="94912"/>
          </a:xfrm>
        </p:grpSpPr>
        <p:pic>
          <p:nvPicPr>
            <p:cNvPr id="120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6667" y="4828897"/>
              <a:ext cx="952381" cy="94912"/>
            </a:xfrm>
            <a:prstGeom prst="rect">
              <a:avLst/>
            </a:prstGeom>
          </p:spPr>
        </p:pic>
      </p:grpSp>
      <p:grpSp>
        <p:nvGrpSpPr>
          <p:cNvPr id="131" name="그룹 1027"/>
          <p:cNvGrpSpPr/>
          <p:nvPr/>
        </p:nvGrpSpPr>
        <p:grpSpPr>
          <a:xfrm>
            <a:off x="3107217" y="4488223"/>
            <a:ext cx="1904762" cy="63275"/>
            <a:chOff x="5416527" y="6961647"/>
            <a:chExt cx="2857143" cy="94912"/>
          </a:xfrm>
        </p:grpSpPr>
        <p:pic>
          <p:nvPicPr>
            <p:cNvPr id="132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25" name="그룹 1033"/>
          <p:cNvGrpSpPr/>
          <p:nvPr/>
        </p:nvGrpSpPr>
        <p:grpSpPr>
          <a:xfrm>
            <a:off x="3123029" y="2718312"/>
            <a:ext cx="1904762" cy="63275"/>
            <a:chOff x="2200030" y="4506285"/>
            <a:chExt cx="2857143" cy="94912"/>
          </a:xfrm>
        </p:grpSpPr>
        <p:pic>
          <p:nvPicPr>
            <p:cNvPr id="126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082522" y="1524826"/>
            <a:ext cx="1906963" cy="4840336"/>
            <a:chOff x="5941633" y="1524826"/>
            <a:chExt cx="1906963" cy="4840336"/>
          </a:xfrm>
        </p:grpSpPr>
        <p:pic>
          <p:nvPicPr>
            <p:cNvPr id="146" name="Object 1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474947" y="2991512"/>
              <a:ext cx="4840336" cy="1906963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11"/>
            <a:srcRect r="37089" b="9899"/>
            <a:stretch/>
          </p:blipFill>
          <p:spPr>
            <a:xfrm>
              <a:off x="5978242" y="2863566"/>
              <a:ext cx="1829337" cy="1255647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15"/>
            <a:srcRect b="10444"/>
            <a:stretch/>
          </p:blipFill>
          <p:spPr>
            <a:xfrm>
              <a:off x="6171194" y="4512240"/>
              <a:ext cx="1443435" cy="1523387"/>
            </a:xfrm>
            <a:prstGeom prst="rect">
              <a:avLst/>
            </a:prstGeom>
          </p:spPr>
        </p:pic>
        <p:pic>
          <p:nvPicPr>
            <p:cNvPr id="139" name="Picture 2" descr="Table - free icon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889" y="1773831"/>
              <a:ext cx="370047" cy="37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Object 92"/>
            <p:cNvSpPr txBox="1"/>
            <p:nvPr/>
          </p:nvSpPr>
          <p:spPr>
            <a:xfrm>
              <a:off x="6066324" y="2232042"/>
              <a:ext cx="1655977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필요한 요소들</a:t>
              </a:r>
              <a:endParaRPr lang="en-US" altLang="ko-KR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000" kern="0" spc="-67" dirty="0" smtClean="0">
                  <a:ln>
                    <a:solidFill>
                      <a:srgbClr val="275B2D"/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프레임 형태로</a:t>
              </a:r>
              <a:endParaRPr lang="en-US" sz="1200" dirty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0" name="그룹 1033"/>
          <p:cNvGrpSpPr/>
          <p:nvPr/>
        </p:nvGrpSpPr>
        <p:grpSpPr>
          <a:xfrm>
            <a:off x="6117880" y="2718312"/>
            <a:ext cx="1904762" cy="63275"/>
            <a:chOff x="2200030" y="4506285"/>
            <a:chExt cx="2857143" cy="94912"/>
          </a:xfrm>
        </p:grpSpPr>
        <p:pic>
          <p:nvPicPr>
            <p:cNvPr id="151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56" name="그룹 1033"/>
          <p:cNvGrpSpPr/>
          <p:nvPr/>
        </p:nvGrpSpPr>
        <p:grpSpPr>
          <a:xfrm>
            <a:off x="9064011" y="2718312"/>
            <a:ext cx="1904762" cy="63275"/>
            <a:chOff x="2200030" y="4506285"/>
            <a:chExt cx="2857143" cy="94912"/>
          </a:xfrm>
        </p:grpSpPr>
        <p:pic>
          <p:nvPicPr>
            <p:cNvPr id="157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60" name="그룹 1043"/>
          <p:cNvGrpSpPr/>
          <p:nvPr/>
        </p:nvGrpSpPr>
        <p:grpSpPr>
          <a:xfrm>
            <a:off x="5940531" y="6063992"/>
            <a:ext cx="1904762" cy="63275"/>
            <a:chOff x="8633023" y="9003667"/>
            <a:chExt cx="2857143" cy="94912"/>
          </a:xfrm>
        </p:grpSpPr>
        <p:pic>
          <p:nvPicPr>
            <p:cNvPr id="161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2" name="그룹 1043"/>
          <p:cNvGrpSpPr/>
          <p:nvPr/>
        </p:nvGrpSpPr>
        <p:grpSpPr>
          <a:xfrm>
            <a:off x="9041034" y="6063992"/>
            <a:ext cx="1904762" cy="63275"/>
            <a:chOff x="8633023" y="9003667"/>
            <a:chExt cx="2857143" cy="94912"/>
          </a:xfrm>
        </p:grpSpPr>
        <p:pic>
          <p:nvPicPr>
            <p:cNvPr id="16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4" name="그룹 1027"/>
          <p:cNvGrpSpPr/>
          <p:nvPr/>
        </p:nvGrpSpPr>
        <p:grpSpPr>
          <a:xfrm>
            <a:off x="6107954" y="4488223"/>
            <a:ext cx="1904762" cy="63275"/>
            <a:chOff x="5416527" y="6961647"/>
            <a:chExt cx="2857143" cy="94912"/>
          </a:xfrm>
        </p:grpSpPr>
        <p:pic>
          <p:nvPicPr>
            <p:cNvPr id="165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66" name="그룹 1027"/>
          <p:cNvGrpSpPr/>
          <p:nvPr/>
        </p:nvGrpSpPr>
        <p:grpSpPr>
          <a:xfrm>
            <a:off x="9070530" y="4488223"/>
            <a:ext cx="1904762" cy="63275"/>
            <a:chOff x="5416527" y="6961647"/>
            <a:chExt cx="2857143" cy="94912"/>
          </a:xfrm>
        </p:grpSpPr>
        <p:pic>
          <p:nvPicPr>
            <p:cNvPr id="167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sp>
        <p:nvSpPr>
          <p:cNvPr id="177" name="Object 92"/>
          <p:cNvSpPr txBox="1"/>
          <p:nvPr/>
        </p:nvSpPr>
        <p:spPr>
          <a:xfrm>
            <a:off x="9201379" y="2321569"/>
            <a:ext cx="16559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kern="0" spc="-67" err="1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  <a:endParaRPr lang="en-US" sz="1200" dirty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8" name="그룹 1043"/>
          <p:cNvGrpSpPr/>
          <p:nvPr/>
        </p:nvGrpSpPr>
        <p:grpSpPr>
          <a:xfrm>
            <a:off x="3162419" y="6063992"/>
            <a:ext cx="1904762" cy="63275"/>
            <a:chOff x="8633023" y="9003667"/>
            <a:chExt cx="2857143" cy="94912"/>
          </a:xfrm>
        </p:grpSpPr>
        <p:pic>
          <p:nvPicPr>
            <p:cNvPr id="179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0" y="2832100"/>
            <a:ext cx="1341120" cy="800099"/>
            <a:chOff x="0" y="2832100"/>
            <a:chExt cx="1341120" cy="800099"/>
          </a:xfrm>
        </p:grpSpPr>
        <p:sp>
          <p:nvSpPr>
            <p:cNvPr id="56" name="직사각형 55"/>
            <p:cNvSpPr/>
            <p:nvPr/>
          </p:nvSpPr>
          <p:spPr>
            <a:xfrm>
              <a:off x="0" y="2832100"/>
              <a:ext cx="1341120" cy="800099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5476" y="2865289"/>
              <a:ext cx="11842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 </a:t>
              </a:r>
            </a:p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JSON</a:t>
              </a:r>
              <a:r>
                <a:rPr lang="ko-KR" altLang="en-US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파일 </a:t>
              </a:r>
              <a:endParaRPr lang="en-US" altLang="ko-KR" sz="14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ko-KR" altLang="en-US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전처리</a:t>
              </a:r>
              <a:endParaRPr lang="ko-KR" altLang="en-US" sz="1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6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Object 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414227" y="2238026"/>
            <a:ext cx="9680674" cy="3813926"/>
          </a:xfrm>
          <a:prstGeom prst="rect">
            <a:avLst/>
          </a:prstGeom>
        </p:spPr>
      </p:pic>
      <p:pic>
        <p:nvPicPr>
          <p:cNvPr id="184" name="Object 1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436721" y="2243232"/>
            <a:ext cx="9680672" cy="3813927"/>
          </a:xfrm>
          <a:prstGeom prst="rect">
            <a:avLst/>
          </a:prstGeom>
        </p:spPr>
      </p:pic>
      <p:pic>
        <p:nvPicPr>
          <p:cNvPr id="185" name="Object 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519772" y="2238026"/>
            <a:ext cx="9680674" cy="3813926"/>
          </a:xfrm>
          <a:prstGeom prst="rect">
            <a:avLst/>
          </a:prstGeom>
        </p:spPr>
      </p:pic>
      <p:grpSp>
        <p:nvGrpSpPr>
          <p:cNvPr id="172" name="그룹 1043"/>
          <p:cNvGrpSpPr/>
          <p:nvPr/>
        </p:nvGrpSpPr>
        <p:grpSpPr>
          <a:xfrm>
            <a:off x="4446961" y="6063992"/>
            <a:ext cx="1904762" cy="63275"/>
            <a:chOff x="8633023" y="9003667"/>
            <a:chExt cx="2857143" cy="94912"/>
          </a:xfrm>
        </p:grpSpPr>
        <p:pic>
          <p:nvPicPr>
            <p:cNvPr id="17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74" name="그룹 1043"/>
          <p:cNvGrpSpPr/>
          <p:nvPr/>
        </p:nvGrpSpPr>
        <p:grpSpPr>
          <a:xfrm>
            <a:off x="7865924" y="6063992"/>
            <a:ext cx="1904762" cy="63275"/>
            <a:chOff x="8633023" y="9003667"/>
            <a:chExt cx="2857143" cy="94912"/>
          </a:xfrm>
        </p:grpSpPr>
        <p:pic>
          <p:nvPicPr>
            <p:cNvPr id="175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8" name="그룹 1027"/>
          <p:cNvGrpSpPr/>
          <p:nvPr/>
        </p:nvGrpSpPr>
        <p:grpSpPr>
          <a:xfrm>
            <a:off x="4613644" y="4488223"/>
            <a:ext cx="1904762" cy="63275"/>
            <a:chOff x="5416527" y="6961647"/>
            <a:chExt cx="2857143" cy="94912"/>
          </a:xfrm>
        </p:grpSpPr>
        <p:pic>
          <p:nvPicPr>
            <p:cNvPr id="169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70" name="그룹 1027"/>
          <p:cNvGrpSpPr/>
          <p:nvPr/>
        </p:nvGrpSpPr>
        <p:grpSpPr>
          <a:xfrm>
            <a:off x="7812131" y="4488223"/>
            <a:ext cx="1904762" cy="63275"/>
            <a:chOff x="5416527" y="6961647"/>
            <a:chExt cx="2857143" cy="94912"/>
          </a:xfrm>
        </p:grpSpPr>
        <p:pic>
          <p:nvPicPr>
            <p:cNvPr id="171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52" name="그룹 1033"/>
          <p:cNvGrpSpPr/>
          <p:nvPr/>
        </p:nvGrpSpPr>
        <p:grpSpPr>
          <a:xfrm>
            <a:off x="4365584" y="2718312"/>
            <a:ext cx="1904762" cy="63275"/>
            <a:chOff x="2200030" y="4506285"/>
            <a:chExt cx="2857143" cy="94912"/>
          </a:xfrm>
        </p:grpSpPr>
        <p:pic>
          <p:nvPicPr>
            <p:cNvPr id="153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58" name="그룹 1033"/>
          <p:cNvGrpSpPr/>
          <p:nvPr/>
        </p:nvGrpSpPr>
        <p:grpSpPr>
          <a:xfrm>
            <a:off x="7368291" y="2718312"/>
            <a:ext cx="1904762" cy="63275"/>
            <a:chOff x="2200030" y="4506285"/>
            <a:chExt cx="2857143" cy="94912"/>
          </a:xfrm>
        </p:grpSpPr>
        <p:pic>
          <p:nvPicPr>
            <p:cNvPr id="159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58" name="Object 86"/>
          <p:cNvSpPr txBox="1"/>
          <p:nvPr/>
        </p:nvSpPr>
        <p:spPr>
          <a:xfrm>
            <a:off x="128838" y="184609"/>
            <a:ext cx="398596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03.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데이터 수집 및 전처리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2" name="그룹 1043"/>
          <p:cNvGrpSpPr/>
          <p:nvPr/>
        </p:nvGrpSpPr>
        <p:grpSpPr>
          <a:xfrm>
            <a:off x="3125111" y="6063992"/>
            <a:ext cx="1904762" cy="63275"/>
            <a:chOff x="8633023" y="9003667"/>
            <a:chExt cx="2857143" cy="94912"/>
          </a:xfrm>
        </p:grpSpPr>
        <p:pic>
          <p:nvPicPr>
            <p:cNvPr id="11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sp>
        <p:nvSpPr>
          <p:cNvPr id="117" name="Object 14"/>
          <p:cNvSpPr txBox="1"/>
          <p:nvPr/>
        </p:nvSpPr>
        <p:spPr>
          <a:xfrm>
            <a:off x="1617757" y="2611449"/>
            <a:ext cx="11439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rgbClr val="2D6032"/>
                  </a:solidFill>
                </a:ln>
                <a:solidFill>
                  <a:srgbClr val="275B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처리 전</a:t>
            </a:r>
            <a:endParaRPr lang="en-US" sz="2400" dirty="0">
              <a:ln>
                <a:solidFill>
                  <a:srgbClr val="2D6032"/>
                </a:solidFill>
              </a:ln>
              <a:solidFill>
                <a:srgbClr val="275B2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Object 15"/>
          <p:cNvSpPr txBox="1"/>
          <p:nvPr/>
        </p:nvSpPr>
        <p:spPr>
          <a:xfrm>
            <a:off x="1617757" y="4381360"/>
            <a:ext cx="11439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rgbClr val="2D6032"/>
                  </a:solidFill>
                </a:ln>
                <a:solidFill>
                  <a:srgbClr val="275B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처리 후</a:t>
            </a:r>
            <a:endParaRPr lang="en-US" sz="2400" dirty="0">
              <a:ln>
                <a:solidFill>
                  <a:srgbClr val="2D6032"/>
                </a:solidFill>
              </a:ln>
              <a:solidFill>
                <a:srgbClr val="275B2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1" name="그룹 1005"/>
          <p:cNvGrpSpPr/>
          <p:nvPr/>
        </p:nvGrpSpPr>
        <p:grpSpPr>
          <a:xfrm>
            <a:off x="2487033" y="4488223"/>
            <a:ext cx="634921" cy="63275"/>
            <a:chOff x="1628571" y="7331739"/>
            <a:chExt cx="952381" cy="94912"/>
          </a:xfrm>
        </p:grpSpPr>
        <p:pic>
          <p:nvPicPr>
            <p:cNvPr id="122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571" y="7331739"/>
              <a:ext cx="952381" cy="94912"/>
            </a:xfrm>
            <a:prstGeom prst="rect">
              <a:avLst/>
            </a:prstGeom>
          </p:spPr>
        </p:pic>
      </p:grpSp>
      <p:pic>
        <p:nvPicPr>
          <p:cNvPr id="142" name="Object 1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57324" y="2991512"/>
            <a:ext cx="4840336" cy="1906963"/>
          </a:xfrm>
          <a:prstGeom prst="rect">
            <a:avLst/>
          </a:prstGeom>
        </p:spPr>
      </p:pic>
      <p:sp>
        <p:nvSpPr>
          <p:cNvPr id="143" name="Object 92"/>
          <p:cNvSpPr txBox="1"/>
          <p:nvPr/>
        </p:nvSpPr>
        <p:spPr>
          <a:xfrm>
            <a:off x="3241516" y="2232042"/>
            <a:ext cx="16559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-67" dirty="0" err="1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os</a:t>
            </a:r>
            <a:r>
              <a:rPr 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라이브러리로 </a:t>
            </a:r>
            <a:endParaRPr lang="en-US" altLang="ko-KR" sz="1000" kern="0" spc="-67" dirty="0" smtClean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kern="0" spc="-67" dirty="0" err="1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png</a:t>
            </a:r>
            <a:r>
              <a:rPr lang="en-US" altLang="ko-KR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불러오기</a:t>
            </a:r>
            <a:endParaRPr lang="en-US" sz="1200" dirty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4" name="Picture 4" descr="Os - 무료 컴퓨터개 아이콘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78" y="1713573"/>
            <a:ext cx="392205" cy="3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Object 1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7574347" y="2986302"/>
            <a:ext cx="4840337" cy="1906963"/>
          </a:xfrm>
          <a:prstGeom prst="rect">
            <a:avLst/>
          </a:prstGeom>
        </p:spPr>
      </p:pic>
      <p:grpSp>
        <p:nvGrpSpPr>
          <p:cNvPr id="119" name="그룹 1004"/>
          <p:cNvGrpSpPr/>
          <p:nvPr/>
        </p:nvGrpSpPr>
        <p:grpSpPr>
          <a:xfrm>
            <a:off x="2462144" y="2718312"/>
            <a:ext cx="698413" cy="63275"/>
            <a:chOff x="1866667" y="4828897"/>
            <a:chExt cx="952381" cy="94912"/>
          </a:xfrm>
        </p:grpSpPr>
        <p:pic>
          <p:nvPicPr>
            <p:cNvPr id="120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667" y="4828897"/>
              <a:ext cx="952381" cy="94912"/>
            </a:xfrm>
            <a:prstGeom prst="rect">
              <a:avLst/>
            </a:prstGeom>
          </p:spPr>
        </p:pic>
      </p:grpSp>
      <p:grpSp>
        <p:nvGrpSpPr>
          <p:cNvPr id="131" name="그룹 1027"/>
          <p:cNvGrpSpPr/>
          <p:nvPr/>
        </p:nvGrpSpPr>
        <p:grpSpPr>
          <a:xfrm>
            <a:off x="3107217" y="4488223"/>
            <a:ext cx="1904762" cy="63275"/>
            <a:chOff x="5416527" y="6961647"/>
            <a:chExt cx="2857143" cy="94912"/>
          </a:xfrm>
        </p:grpSpPr>
        <p:pic>
          <p:nvPicPr>
            <p:cNvPr id="132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25" name="그룹 1033"/>
          <p:cNvGrpSpPr/>
          <p:nvPr/>
        </p:nvGrpSpPr>
        <p:grpSpPr>
          <a:xfrm>
            <a:off x="3123029" y="2718312"/>
            <a:ext cx="1904762" cy="63275"/>
            <a:chOff x="2200030" y="4506285"/>
            <a:chExt cx="2857143" cy="94912"/>
          </a:xfrm>
        </p:grpSpPr>
        <p:pic>
          <p:nvPicPr>
            <p:cNvPr id="126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pic>
        <p:nvPicPr>
          <p:cNvPr id="146" name="Object 1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4615836" y="2991512"/>
            <a:ext cx="4840336" cy="1906963"/>
          </a:xfrm>
          <a:prstGeom prst="rect">
            <a:avLst/>
          </a:prstGeom>
        </p:spPr>
      </p:pic>
      <p:grpSp>
        <p:nvGrpSpPr>
          <p:cNvPr id="150" name="그룹 1033"/>
          <p:cNvGrpSpPr/>
          <p:nvPr/>
        </p:nvGrpSpPr>
        <p:grpSpPr>
          <a:xfrm>
            <a:off x="6117880" y="2718312"/>
            <a:ext cx="1904762" cy="63275"/>
            <a:chOff x="2200030" y="4506285"/>
            <a:chExt cx="2857143" cy="94912"/>
          </a:xfrm>
        </p:grpSpPr>
        <p:pic>
          <p:nvPicPr>
            <p:cNvPr id="151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56" name="그룹 1033"/>
          <p:cNvGrpSpPr/>
          <p:nvPr/>
        </p:nvGrpSpPr>
        <p:grpSpPr>
          <a:xfrm>
            <a:off x="9064011" y="2718312"/>
            <a:ext cx="1904762" cy="63275"/>
            <a:chOff x="2200030" y="4506285"/>
            <a:chExt cx="2857143" cy="94912"/>
          </a:xfrm>
        </p:grpSpPr>
        <p:pic>
          <p:nvPicPr>
            <p:cNvPr id="157" name="Object 1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30" y="4506285"/>
              <a:ext cx="2857143" cy="94912"/>
            </a:xfrm>
            <a:prstGeom prst="rect">
              <a:avLst/>
            </a:prstGeom>
          </p:spPr>
        </p:pic>
      </p:grpSp>
      <p:grpSp>
        <p:nvGrpSpPr>
          <p:cNvPr id="160" name="그룹 1043"/>
          <p:cNvGrpSpPr/>
          <p:nvPr/>
        </p:nvGrpSpPr>
        <p:grpSpPr>
          <a:xfrm>
            <a:off x="5940531" y="6063992"/>
            <a:ext cx="1904762" cy="63275"/>
            <a:chOff x="8633023" y="9003667"/>
            <a:chExt cx="2857143" cy="94912"/>
          </a:xfrm>
        </p:grpSpPr>
        <p:pic>
          <p:nvPicPr>
            <p:cNvPr id="161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2" name="그룹 1043"/>
          <p:cNvGrpSpPr/>
          <p:nvPr/>
        </p:nvGrpSpPr>
        <p:grpSpPr>
          <a:xfrm>
            <a:off x="9041034" y="6063992"/>
            <a:ext cx="1904762" cy="63275"/>
            <a:chOff x="8633023" y="9003667"/>
            <a:chExt cx="2857143" cy="94912"/>
          </a:xfrm>
        </p:grpSpPr>
        <p:pic>
          <p:nvPicPr>
            <p:cNvPr id="163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grpSp>
        <p:nvGrpSpPr>
          <p:cNvPr id="164" name="그룹 1027"/>
          <p:cNvGrpSpPr/>
          <p:nvPr/>
        </p:nvGrpSpPr>
        <p:grpSpPr>
          <a:xfrm>
            <a:off x="6107954" y="4488223"/>
            <a:ext cx="1904762" cy="63275"/>
            <a:chOff x="5416527" y="6961647"/>
            <a:chExt cx="2857143" cy="94912"/>
          </a:xfrm>
        </p:grpSpPr>
        <p:pic>
          <p:nvPicPr>
            <p:cNvPr id="165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66" name="그룹 1027"/>
          <p:cNvGrpSpPr/>
          <p:nvPr/>
        </p:nvGrpSpPr>
        <p:grpSpPr>
          <a:xfrm>
            <a:off x="9070530" y="4488223"/>
            <a:ext cx="1904762" cy="63275"/>
            <a:chOff x="5416527" y="6961647"/>
            <a:chExt cx="2857143" cy="94912"/>
          </a:xfrm>
        </p:grpSpPr>
        <p:pic>
          <p:nvPicPr>
            <p:cNvPr id="167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sp>
        <p:nvSpPr>
          <p:cNvPr id="177" name="Object 92"/>
          <p:cNvSpPr txBox="1"/>
          <p:nvPr/>
        </p:nvSpPr>
        <p:spPr>
          <a:xfrm>
            <a:off x="9505602" y="2232042"/>
            <a:ext cx="10282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-67" dirty="0" err="1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</a:t>
            </a:r>
            <a:endParaRPr lang="en-US" altLang="ko-KR" sz="1000" kern="0" spc="-67" dirty="0" smtClean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RGB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추출</a:t>
            </a:r>
            <a:endParaRPr lang="en-US" sz="1200" dirty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8" name="그룹 1043"/>
          <p:cNvGrpSpPr/>
          <p:nvPr/>
        </p:nvGrpSpPr>
        <p:grpSpPr>
          <a:xfrm>
            <a:off x="3162419" y="6063992"/>
            <a:ext cx="1904762" cy="63275"/>
            <a:chOff x="8633023" y="9003667"/>
            <a:chExt cx="2857143" cy="94912"/>
          </a:xfrm>
        </p:grpSpPr>
        <p:pic>
          <p:nvPicPr>
            <p:cNvPr id="179" name="Object 1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023" y="9003667"/>
              <a:ext cx="2857143" cy="94912"/>
            </a:xfrm>
            <a:prstGeom prst="rect">
              <a:avLst/>
            </a:prstGeom>
          </p:spPr>
        </p:pic>
      </p:grp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9"/>
          <a:srcRect b="19372"/>
          <a:stretch/>
        </p:blipFill>
        <p:spPr>
          <a:xfrm>
            <a:off x="3274994" y="2854675"/>
            <a:ext cx="1640044" cy="152719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0"/>
          <a:srcRect b="25544"/>
          <a:stretch/>
        </p:blipFill>
        <p:spPr>
          <a:xfrm>
            <a:off x="3277804" y="4619621"/>
            <a:ext cx="1583754" cy="1335354"/>
          </a:xfrm>
          <a:prstGeom prst="rect">
            <a:avLst/>
          </a:prstGeom>
        </p:spPr>
      </p:pic>
      <p:pic>
        <p:nvPicPr>
          <p:cNvPr id="78" name="Picture 6" descr="Cut with scissors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975" y="1716184"/>
            <a:ext cx="397847" cy="3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Object 92"/>
          <p:cNvSpPr txBox="1"/>
          <p:nvPr/>
        </p:nvSpPr>
        <p:spPr>
          <a:xfrm>
            <a:off x="6152911" y="2232042"/>
            <a:ext cx="16559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Cv2</a:t>
            </a:r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이미지 불러오고</a:t>
            </a:r>
            <a:endParaRPr lang="en-US" altLang="ko-KR" sz="1000" kern="0" spc="-67" dirty="0" smtClean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kern="0" spc="-67" dirty="0" smtClean="0">
                <a:ln>
                  <a:solidFill>
                    <a:srgbClr val="275B2D"/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부분 추출 하기</a:t>
            </a:r>
            <a:endParaRPr lang="en-US" sz="1200" dirty="0">
              <a:ln>
                <a:solidFill>
                  <a:srgbClr val="275B2D"/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/>
          <a:srcRect b="24311"/>
          <a:stretch/>
        </p:blipFill>
        <p:spPr>
          <a:xfrm>
            <a:off x="6214554" y="2887941"/>
            <a:ext cx="1639355" cy="151095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/>
          <a:srcRect l="7396" t="8713" r="2439" b="22126"/>
          <a:stretch/>
        </p:blipFill>
        <p:spPr>
          <a:xfrm>
            <a:off x="6110976" y="5049453"/>
            <a:ext cx="1846512" cy="404301"/>
          </a:xfrm>
          <a:prstGeom prst="rect">
            <a:avLst/>
          </a:prstGeom>
        </p:spPr>
      </p:pic>
      <p:pic>
        <p:nvPicPr>
          <p:cNvPr id="84" name="Picture 8" descr="Rgb - 무료 여러 가지 잡다한개 아이콘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31" y="1694512"/>
            <a:ext cx="452160" cy="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3"/>
          <a:srcRect l="7396" t="8713" r="2439" b="22126"/>
          <a:stretch/>
        </p:blipFill>
        <p:spPr>
          <a:xfrm>
            <a:off x="9070530" y="3263699"/>
            <a:ext cx="1846512" cy="40430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5"/>
          <a:srcRect b="21175"/>
          <a:stretch/>
        </p:blipFill>
        <p:spPr>
          <a:xfrm>
            <a:off x="9109477" y="4732355"/>
            <a:ext cx="1765990" cy="1329034"/>
          </a:xfrm>
          <a:prstGeom prst="rect">
            <a:avLst/>
          </a:prstGeom>
        </p:spPr>
      </p:pic>
      <p:sp>
        <p:nvSpPr>
          <p:cNvPr id="87" name="이등변 삼각형 86"/>
          <p:cNvSpPr/>
          <p:nvPr/>
        </p:nvSpPr>
        <p:spPr>
          <a:xfrm rot="19796691">
            <a:off x="799456" y="4551990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89" name="한쪽 모서리가 둥근 사각형 8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92" name="Object 1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4205" y="3821790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PNG </a:t>
            </a:r>
            <a:r>
              <a: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전처리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JSON</a:t>
            </a:r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7393" y="4440024"/>
            <a:ext cx="3978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Machine Learning</a:t>
            </a: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824795" y="2611228"/>
            <a:ext cx="25232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		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1002"/>
          <p:cNvGrpSpPr/>
          <p:nvPr/>
        </p:nvGrpSpPr>
        <p:grpSpPr>
          <a:xfrm rot="7064709">
            <a:off x="5670129" y="796138"/>
            <a:ext cx="5275896" cy="4935254"/>
            <a:chOff x="6598780" y="-5370842"/>
            <a:chExt cx="8528900" cy="8532161"/>
          </a:xfrm>
        </p:grpSpPr>
        <p:grpSp>
          <p:nvGrpSpPr>
            <p:cNvPr id="6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0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8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9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357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58" name="Object 86"/>
          <p:cNvSpPr txBox="1"/>
          <p:nvPr/>
        </p:nvSpPr>
        <p:spPr>
          <a:xfrm>
            <a:off x="128838" y="184609"/>
            <a:ext cx="208604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04.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머신 러닝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이등변 삼각형 70"/>
          <p:cNvSpPr/>
          <p:nvPr/>
        </p:nvSpPr>
        <p:spPr>
          <a:xfrm rot="19796691">
            <a:off x="799456" y="2780593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73" name="한쪽 모서리가 둥근 사각형 72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80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205" y="2038906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5476" y="4086535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350" dirty="0" err="1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ExtraTree</a:t>
            </a:r>
            <a:r>
              <a:rPr lang="en-US" altLang="ko-KR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5476" y="2065310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종류 </a:t>
            </a:r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dirty="0" err="1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결과비교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476" y="3093285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err="1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교차검증시결과비교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737281" y="919669"/>
            <a:ext cx="4244246" cy="354419"/>
            <a:chOff x="1928712" y="919669"/>
            <a:chExt cx="4244246" cy="354419"/>
          </a:xfrm>
        </p:grpSpPr>
        <p:sp>
          <p:nvSpPr>
            <p:cNvPr id="107" name="object 19"/>
            <p:cNvSpPr/>
            <p:nvPr/>
          </p:nvSpPr>
          <p:spPr>
            <a:xfrm>
              <a:off x="1928712" y="919669"/>
              <a:ext cx="4244246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86661" y="927601"/>
              <a:ext cx="3928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머신 </a:t>
              </a:r>
              <a:r>
                <a:rPr lang="ko-KR" altLang="en-US" sz="1600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러닝별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 결과 비교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pic>
        <p:nvPicPr>
          <p:cNvPr id="110" name="Object 15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7963" y="2247841"/>
            <a:ext cx="1664006" cy="82902"/>
          </a:xfrm>
          <a:prstGeom prst="rect">
            <a:avLst/>
          </a:prstGeom>
        </p:spPr>
      </p:pic>
      <p:pic>
        <p:nvPicPr>
          <p:cNvPr id="111" name="Object 1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90285" y="3860760"/>
            <a:ext cx="1664006" cy="61768"/>
          </a:xfrm>
          <a:prstGeom prst="rect">
            <a:avLst/>
          </a:prstGeom>
        </p:spPr>
      </p:pic>
      <p:pic>
        <p:nvPicPr>
          <p:cNvPr id="114" name="Object 15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6839" y="5189676"/>
            <a:ext cx="1664006" cy="61768"/>
          </a:xfrm>
          <a:prstGeom prst="rect">
            <a:avLst/>
          </a:prstGeom>
        </p:spPr>
      </p:pic>
      <p:pic>
        <p:nvPicPr>
          <p:cNvPr id="115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9464" y="2018474"/>
            <a:ext cx="554669" cy="61768"/>
          </a:xfrm>
          <a:prstGeom prst="rect">
            <a:avLst/>
          </a:prstGeom>
        </p:spPr>
      </p:pic>
      <p:sp>
        <p:nvSpPr>
          <p:cNvPr id="116" name="Object 8"/>
          <p:cNvSpPr txBox="1"/>
          <p:nvPr/>
        </p:nvSpPr>
        <p:spPr>
          <a:xfrm>
            <a:off x="1561053" y="1896562"/>
            <a:ext cx="104001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 smtClean="0">
                <a:ln>
                  <a:solidFill>
                    <a:srgbClr val="275B2D">
                      <a:alpha val="72000"/>
                    </a:srgbClr>
                  </a:solidFill>
                </a:ln>
                <a:solidFill>
                  <a:srgbClr val="275B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MODELS</a:t>
            </a:r>
            <a:endParaRPr lang="en-US" sz="1200" b="1" dirty="0">
              <a:ln>
                <a:solidFill>
                  <a:srgbClr val="275B2D">
                    <a:alpha val="72000"/>
                  </a:srgbClr>
                </a:solidFill>
              </a:ln>
              <a:solidFill>
                <a:srgbClr val="275B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123" name="Object 14"/>
          <p:cNvSpPr txBox="1"/>
          <p:nvPr/>
        </p:nvSpPr>
        <p:spPr>
          <a:xfrm>
            <a:off x="1483203" y="2910882"/>
            <a:ext cx="11957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 smtClean="0">
                <a:ln>
                  <a:solidFill>
                    <a:srgbClr val="275B2D">
                      <a:alpha val="72000"/>
                    </a:srgbClr>
                  </a:solidFill>
                </a:ln>
                <a:solidFill>
                  <a:srgbClr val="275B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Hyper</a:t>
            </a:r>
          </a:p>
          <a:p>
            <a:pPr algn="ctr"/>
            <a:r>
              <a:rPr lang="en-US" sz="1200" b="1" dirty="0" smtClean="0">
                <a:ln>
                  <a:solidFill>
                    <a:srgbClr val="275B2D">
                      <a:alpha val="72000"/>
                    </a:srgbClr>
                  </a:solidFill>
                </a:ln>
                <a:solidFill>
                  <a:srgbClr val="275B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parameter</a:t>
            </a:r>
            <a:endParaRPr lang="en-US" sz="1200" b="1" dirty="0">
              <a:ln>
                <a:solidFill>
                  <a:srgbClr val="275B2D">
                    <a:alpha val="72000"/>
                  </a:srgbClr>
                </a:solidFill>
              </a:ln>
              <a:solidFill>
                <a:srgbClr val="275B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124" name="Object 15"/>
          <p:cNvSpPr txBox="1"/>
          <p:nvPr/>
        </p:nvSpPr>
        <p:spPr>
          <a:xfrm>
            <a:off x="1483203" y="4445317"/>
            <a:ext cx="119571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 smtClean="0">
                <a:ln>
                  <a:solidFill>
                    <a:srgbClr val="275B2D">
                      <a:alpha val="72000"/>
                    </a:srgbClr>
                  </a:solidFill>
                </a:ln>
                <a:solidFill>
                  <a:srgbClr val="275B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SCORE</a:t>
            </a:r>
            <a:endParaRPr lang="en-US" sz="1200" b="1" dirty="0">
              <a:ln>
                <a:solidFill>
                  <a:srgbClr val="275B2D">
                    <a:alpha val="72000"/>
                  </a:srgbClr>
                </a:solidFill>
              </a:ln>
              <a:solidFill>
                <a:srgbClr val="275B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</p:txBody>
      </p:sp>
      <p:pic>
        <p:nvPicPr>
          <p:cNvPr id="1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2639" y="3149209"/>
            <a:ext cx="554669" cy="61768"/>
          </a:xfrm>
          <a:prstGeom prst="rect">
            <a:avLst/>
          </a:prstGeom>
        </p:spPr>
      </p:pic>
      <p:pic>
        <p:nvPicPr>
          <p:cNvPr id="128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9691" y="4557889"/>
            <a:ext cx="554669" cy="61768"/>
          </a:xfrm>
          <a:prstGeom prst="rect">
            <a:avLst/>
          </a:prstGeom>
        </p:spPr>
      </p:pic>
      <p:sp>
        <p:nvSpPr>
          <p:cNvPr id="129" name="Object 22"/>
          <p:cNvSpPr txBox="1"/>
          <p:nvPr/>
        </p:nvSpPr>
        <p:spPr>
          <a:xfrm>
            <a:off x="1483203" y="5597338"/>
            <a:ext cx="119571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rgbClr val="275B2D">
                      <a:alpha val="72000"/>
                    </a:srgbClr>
                  </a:solidFill>
                </a:ln>
                <a:solidFill>
                  <a:srgbClr val="275B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해석</a:t>
            </a:r>
            <a:endParaRPr lang="en-US" sz="1200" b="1" dirty="0">
              <a:ln>
                <a:solidFill>
                  <a:srgbClr val="275B2D">
                    <a:alpha val="72000"/>
                  </a:srgbClr>
                </a:solidFill>
              </a:ln>
              <a:solidFill>
                <a:srgbClr val="275B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</p:txBody>
      </p:sp>
      <p:pic>
        <p:nvPicPr>
          <p:cNvPr id="130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0805" y="5704953"/>
            <a:ext cx="832003" cy="61768"/>
          </a:xfrm>
          <a:prstGeom prst="rect">
            <a:avLst/>
          </a:prstGeom>
        </p:spPr>
      </p:pic>
      <p:pic>
        <p:nvPicPr>
          <p:cNvPr id="133" name="Object 1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4986044" y="3296092"/>
            <a:ext cx="4725034" cy="1665928"/>
          </a:xfrm>
          <a:prstGeom prst="rect">
            <a:avLst/>
          </a:prstGeom>
          <a:ln w="19050">
            <a:solidFill>
              <a:srgbClr val="255B2A"/>
            </a:solidFill>
          </a:ln>
        </p:spPr>
      </p:pic>
      <p:sp>
        <p:nvSpPr>
          <p:cNvPr id="134" name="Object 120"/>
          <p:cNvSpPr txBox="1"/>
          <p:nvPr/>
        </p:nvSpPr>
        <p:spPr>
          <a:xfrm>
            <a:off x="6496959" y="5563147"/>
            <a:ext cx="17016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 차가 크지는 않으나 훈련 정확도가 우수하다고 보기 어려움</a:t>
            </a:r>
            <a:endParaRPr 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5" name="그룹 1034"/>
          <p:cNvGrpSpPr/>
          <p:nvPr/>
        </p:nvGrpSpPr>
        <p:grpSpPr>
          <a:xfrm>
            <a:off x="6509841" y="3865844"/>
            <a:ext cx="1664006" cy="61768"/>
            <a:chOff x="2200030" y="6969463"/>
            <a:chExt cx="2857143" cy="94912"/>
          </a:xfrm>
        </p:grpSpPr>
        <p:pic>
          <p:nvPicPr>
            <p:cNvPr id="212" name="Object 1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030" y="6969463"/>
              <a:ext cx="2857143" cy="94912"/>
            </a:xfrm>
            <a:prstGeom prst="rect">
              <a:avLst/>
            </a:prstGeom>
          </p:spPr>
        </p:pic>
      </p:grpSp>
      <p:grpSp>
        <p:nvGrpSpPr>
          <p:cNvPr id="136" name="그룹 1035"/>
          <p:cNvGrpSpPr/>
          <p:nvPr/>
        </p:nvGrpSpPr>
        <p:grpSpPr>
          <a:xfrm>
            <a:off x="6532151" y="5194760"/>
            <a:ext cx="1664006" cy="61768"/>
            <a:chOff x="2200030" y="9011480"/>
            <a:chExt cx="2857143" cy="94912"/>
          </a:xfrm>
        </p:grpSpPr>
        <p:pic>
          <p:nvPicPr>
            <p:cNvPr id="211" name="Object 1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030" y="9011480"/>
              <a:ext cx="2857143" cy="94912"/>
            </a:xfrm>
            <a:prstGeom prst="rect">
              <a:avLst/>
            </a:prstGeom>
          </p:spPr>
        </p:pic>
      </p:grpSp>
      <p:sp>
        <p:nvSpPr>
          <p:cNvPr id="137" name="Object 134"/>
          <p:cNvSpPr txBox="1"/>
          <p:nvPr/>
        </p:nvSpPr>
        <p:spPr>
          <a:xfrm>
            <a:off x="6550496" y="4009577"/>
            <a:ext cx="1928971" cy="1096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훈련 정확도 </a:t>
            </a:r>
            <a:endParaRPr lang="en-US" altLang="ko-KR" sz="1400" b="1" dirty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0.9431</a:t>
            </a:r>
          </a:p>
          <a:p>
            <a:endParaRPr lang="en-US" altLang="ko-KR" sz="1300" dirty="0" smtClean="0">
              <a:solidFill>
                <a:srgbClr val="255A2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정확도</a:t>
            </a:r>
            <a:endParaRPr lang="en-US" altLang="ko-KR" sz="1400" b="1" dirty="0" smtClean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0.8866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514959" y="1748991"/>
            <a:ext cx="1665605" cy="705374"/>
          </a:xfrm>
          <a:prstGeom prst="rect">
            <a:avLst/>
          </a:prstGeom>
          <a:solidFill>
            <a:srgbClr val="255B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bject 138"/>
          <p:cNvSpPr txBox="1"/>
          <p:nvPr/>
        </p:nvSpPr>
        <p:spPr>
          <a:xfrm>
            <a:off x="6597485" y="2728297"/>
            <a:ext cx="1701319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n_neighbors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3</a:t>
            </a:r>
          </a:p>
          <a:p>
            <a:r>
              <a:rPr 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2 (</a:t>
            </a:r>
            <a:r>
              <a:rPr lang="ko-KR" alt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유클리드거리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_jobs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 -1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Object 92"/>
          <p:cNvSpPr txBox="1"/>
          <p:nvPr/>
        </p:nvSpPr>
        <p:spPr>
          <a:xfrm>
            <a:off x="6656673" y="1965503"/>
            <a:ext cx="1446666" cy="345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KNN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1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6845085" y="3291008"/>
            <a:ext cx="4725035" cy="1665928"/>
          </a:xfrm>
          <a:prstGeom prst="rect">
            <a:avLst/>
          </a:prstGeom>
          <a:ln w="19050">
            <a:solidFill>
              <a:srgbClr val="255B2A"/>
            </a:solidFill>
          </a:ln>
        </p:spPr>
      </p:pic>
      <p:pic>
        <p:nvPicPr>
          <p:cNvPr id="145" name="Object 4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4638" y="3860761"/>
            <a:ext cx="1664006" cy="61768"/>
          </a:xfrm>
          <a:prstGeom prst="rect">
            <a:avLst/>
          </a:prstGeom>
        </p:spPr>
      </p:pic>
      <p:pic>
        <p:nvPicPr>
          <p:cNvPr id="147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1192" y="5189677"/>
            <a:ext cx="1664006" cy="61768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8373999" y="1761450"/>
            <a:ext cx="1665605" cy="705374"/>
          </a:xfrm>
          <a:prstGeom prst="rect">
            <a:avLst/>
          </a:prstGeom>
          <a:solidFill>
            <a:srgbClr val="255B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Object 31"/>
          <p:cNvSpPr txBox="1"/>
          <p:nvPr/>
        </p:nvSpPr>
        <p:spPr>
          <a:xfrm>
            <a:off x="8485193" y="1834022"/>
            <a:ext cx="144666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b="1" kern="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Decision</a:t>
            </a:r>
          </a:p>
          <a:p>
            <a:pPr algn="ctr"/>
            <a:r>
              <a:rPr lang="en-US" altLang="ko-KR" sz="1700" b="1" kern="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Tree</a:t>
            </a:r>
            <a:endParaRPr lang="en-US" altLang="ko-KR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4" name="Object 8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3087438" y="3291005"/>
            <a:ext cx="4725035" cy="1665928"/>
          </a:xfrm>
          <a:prstGeom prst="rect">
            <a:avLst/>
          </a:prstGeom>
          <a:ln w="19050">
            <a:solidFill>
              <a:srgbClr val="255B2A"/>
            </a:solidFill>
          </a:ln>
        </p:spPr>
      </p:pic>
      <p:sp>
        <p:nvSpPr>
          <p:cNvPr id="155" name="Object 94"/>
          <p:cNvSpPr txBox="1"/>
          <p:nvPr/>
        </p:nvSpPr>
        <p:spPr>
          <a:xfrm>
            <a:off x="4658734" y="5544759"/>
            <a:ext cx="15406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높은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훈련정확도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0.99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나타내었으며 일반화된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모델임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6" name="그룹 1027"/>
          <p:cNvGrpSpPr/>
          <p:nvPr/>
        </p:nvGrpSpPr>
        <p:grpSpPr>
          <a:xfrm>
            <a:off x="4624669" y="3860758"/>
            <a:ext cx="1664006" cy="61768"/>
            <a:chOff x="5416527" y="6961647"/>
            <a:chExt cx="2857143" cy="94912"/>
          </a:xfrm>
        </p:grpSpPr>
        <p:pic>
          <p:nvPicPr>
            <p:cNvPr id="210" name="Object 9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6527" y="6961647"/>
              <a:ext cx="2857143" cy="94912"/>
            </a:xfrm>
            <a:prstGeom prst="rect">
              <a:avLst/>
            </a:prstGeom>
          </p:spPr>
        </p:pic>
      </p:grpSp>
      <p:grpSp>
        <p:nvGrpSpPr>
          <p:cNvPr id="180" name="그룹 1028"/>
          <p:cNvGrpSpPr/>
          <p:nvPr/>
        </p:nvGrpSpPr>
        <p:grpSpPr>
          <a:xfrm>
            <a:off x="4633545" y="5189674"/>
            <a:ext cx="1664006" cy="61768"/>
            <a:chOff x="5416527" y="9003664"/>
            <a:chExt cx="2857143" cy="94912"/>
          </a:xfrm>
        </p:grpSpPr>
        <p:pic>
          <p:nvPicPr>
            <p:cNvPr id="209" name="Object 10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6527" y="9003664"/>
              <a:ext cx="2857143" cy="94912"/>
            </a:xfrm>
            <a:prstGeom prst="rect">
              <a:avLst/>
            </a:prstGeom>
          </p:spPr>
        </p:pic>
      </p:grpSp>
      <p:sp>
        <p:nvSpPr>
          <p:cNvPr id="181" name="직사각형 180"/>
          <p:cNvSpPr/>
          <p:nvPr/>
        </p:nvSpPr>
        <p:spPr>
          <a:xfrm>
            <a:off x="4623070" y="1761450"/>
            <a:ext cx="1665605" cy="705374"/>
          </a:xfrm>
          <a:prstGeom prst="rect">
            <a:avLst/>
          </a:prstGeom>
          <a:solidFill>
            <a:srgbClr val="255B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Object 138"/>
          <p:cNvSpPr txBox="1"/>
          <p:nvPr/>
        </p:nvSpPr>
        <p:spPr>
          <a:xfrm>
            <a:off x="4658734" y="2671800"/>
            <a:ext cx="1701319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n_estimator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 300</a:t>
            </a:r>
          </a:p>
          <a:p>
            <a:r>
              <a:rPr 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min_sample_split</a:t>
            </a:r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 3</a:t>
            </a:r>
          </a:p>
          <a:p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n_jobs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= -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sz="1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random_state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42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6" name="Object 134"/>
          <p:cNvSpPr txBox="1"/>
          <p:nvPr/>
        </p:nvSpPr>
        <p:spPr>
          <a:xfrm>
            <a:off x="4645423" y="4009577"/>
            <a:ext cx="1928971" cy="1096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훈련 정확도 </a:t>
            </a:r>
            <a:endParaRPr lang="en-US" altLang="ko-KR" sz="1400" b="1" dirty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0.9998</a:t>
            </a:r>
          </a:p>
          <a:p>
            <a:endParaRPr lang="en-US" altLang="ko-KR" sz="1300" dirty="0" smtClean="0">
              <a:solidFill>
                <a:srgbClr val="255A2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정확도</a:t>
            </a:r>
            <a:endParaRPr lang="en-US" altLang="ko-KR" sz="1400" b="1" dirty="0" smtClean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0.8944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7" name="Object 5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230575" y="3291004"/>
            <a:ext cx="4725035" cy="1665928"/>
          </a:xfrm>
          <a:prstGeom prst="rect">
            <a:avLst/>
          </a:prstGeom>
          <a:ln w="19050">
            <a:solidFill>
              <a:srgbClr val="255B2A"/>
            </a:solidFill>
          </a:ln>
        </p:spPr>
      </p:pic>
      <p:grpSp>
        <p:nvGrpSpPr>
          <p:cNvPr id="188" name="그룹 1018"/>
          <p:cNvGrpSpPr/>
          <p:nvPr/>
        </p:nvGrpSpPr>
        <p:grpSpPr>
          <a:xfrm>
            <a:off x="2731696" y="3860761"/>
            <a:ext cx="1664006" cy="61768"/>
            <a:chOff x="11849520" y="6961651"/>
            <a:chExt cx="2857143" cy="94912"/>
          </a:xfrm>
        </p:grpSpPr>
        <p:pic>
          <p:nvPicPr>
            <p:cNvPr id="208" name="Object 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9520" y="6961651"/>
              <a:ext cx="2857143" cy="94912"/>
            </a:xfrm>
            <a:prstGeom prst="rect">
              <a:avLst/>
            </a:prstGeom>
          </p:spPr>
        </p:pic>
      </p:grpSp>
      <p:grpSp>
        <p:nvGrpSpPr>
          <p:cNvPr id="189" name="그룹 1019"/>
          <p:cNvGrpSpPr/>
          <p:nvPr/>
        </p:nvGrpSpPr>
        <p:grpSpPr>
          <a:xfrm>
            <a:off x="2748250" y="5189677"/>
            <a:ext cx="1664006" cy="61768"/>
            <a:chOff x="11849520" y="9003668"/>
            <a:chExt cx="2857143" cy="94912"/>
          </a:xfrm>
        </p:grpSpPr>
        <p:pic>
          <p:nvPicPr>
            <p:cNvPr id="207" name="Object 6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9520" y="9003668"/>
              <a:ext cx="2857143" cy="94912"/>
            </a:xfrm>
            <a:prstGeom prst="rect">
              <a:avLst/>
            </a:prstGeom>
          </p:spPr>
        </p:pic>
      </p:grpSp>
      <p:sp>
        <p:nvSpPr>
          <p:cNvPr id="190" name="직사각형 189"/>
          <p:cNvSpPr/>
          <p:nvPr/>
        </p:nvSpPr>
        <p:spPr>
          <a:xfrm>
            <a:off x="2757558" y="1748713"/>
            <a:ext cx="1665605" cy="705374"/>
          </a:xfrm>
          <a:prstGeom prst="rect">
            <a:avLst/>
          </a:prstGeom>
          <a:solidFill>
            <a:srgbClr val="255B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Object 147"/>
          <p:cNvSpPr txBox="1"/>
          <p:nvPr/>
        </p:nvSpPr>
        <p:spPr>
          <a:xfrm>
            <a:off x="2857840" y="1828445"/>
            <a:ext cx="144666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b="1" kern="0" spc="-67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Medium" pitchFamily="34" charset="0"/>
              </a:rPr>
              <a:t>Extra</a:t>
            </a:r>
          </a:p>
          <a:p>
            <a:pPr algn="ctr"/>
            <a:r>
              <a:rPr lang="en-US" sz="1700" b="1" kern="0" spc="-67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Medium" pitchFamily="34" charset="0"/>
              </a:rPr>
              <a:t>Trees</a:t>
            </a:r>
            <a:endParaRPr lang="en-US" sz="1700" b="1" kern="0" spc="-67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Medium" pitchFamily="34" charset="0"/>
            </a:endParaRPr>
          </a:p>
        </p:txBody>
      </p:sp>
      <p:pic>
        <p:nvPicPr>
          <p:cNvPr id="192" name="Object 1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8681979" y="3291004"/>
            <a:ext cx="4725035" cy="1665928"/>
          </a:xfrm>
          <a:prstGeom prst="rect">
            <a:avLst/>
          </a:prstGeom>
          <a:ln w="19050">
            <a:solidFill>
              <a:srgbClr val="255B2A"/>
            </a:solidFill>
          </a:ln>
        </p:spPr>
      </p:pic>
      <p:sp>
        <p:nvSpPr>
          <p:cNvPr id="193" name="직사각형 192"/>
          <p:cNvSpPr/>
          <p:nvPr/>
        </p:nvSpPr>
        <p:spPr>
          <a:xfrm>
            <a:off x="10205777" y="1747520"/>
            <a:ext cx="1665605" cy="705374"/>
          </a:xfrm>
          <a:prstGeom prst="rect">
            <a:avLst/>
          </a:prstGeom>
          <a:solidFill>
            <a:srgbClr val="255B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Object 147"/>
          <p:cNvSpPr txBox="1"/>
          <p:nvPr/>
        </p:nvSpPr>
        <p:spPr>
          <a:xfrm>
            <a:off x="10350705" y="1983673"/>
            <a:ext cx="1446666" cy="345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b="1" kern="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Medium" pitchFamily="34" charset="0"/>
              </a:rPr>
              <a:t>HGB</a:t>
            </a:r>
            <a:endParaRPr lang="en-US" sz="1700" b="1" kern="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Medium" pitchFamily="34" charset="0"/>
            </a:endParaRPr>
          </a:p>
        </p:txBody>
      </p:sp>
      <p:pic>
        <p:nvPicPr>
          <p:cNvPr id="195" name="Object 4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6901" y="3860761"/>
            <a:ext cx="1664006" cy="61768"/>
          </a:xfrm>
          <a:prstGeom prst="rect">
            <a:avLst/>
          </a:prstGeom>
        </p:spPr>
      </p:pic>
      <p:pic>
        <p:nvPicPr>
          <p:cNvPr id="196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3455" y="5189677"/>
            <a:ext cx="1664006" cy="61768"/>
          </a:xfrm>
          <a:prstGeom prst="rect">
            <a:avLst/>
          </a:prstGeom>
        </p:spPr>
      </p:pic>
      <p:sp>
        <p:nvSpPr>
          <p:cNvPr id="197" name="Object 92"/>
          <p:cNvSpPr txBox="1"/>
          <p:nvPr/>
        </p:nvSpPr>
        <p:spPr>
          <a:xfrm>
            <a:off x="4726621" y="1828445"/>
            <a:ext cx="1446666" cy="600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Random Forest</a:t>
            </a:r>
          </a:p>
        </p:txBody>
      </p:sp>
      <p:sp>
        <p:nvSpPr>
          <p:cNvPr id="198" name="Object 138"/>
          <p:cNvSpPr txBox="1"/>
          <p:nvPr/>
        </p:nvSpPr>
        <p:spPr>
          <a:xfrm>
            <a:off x="8449593" y="2728297"/>
            <a:ext cx="1701319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42</a:t>
            </a:r>
          </a:p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Random_state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42</a:t>
            </a:r>
          </a:p>
          <a:p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9" name="Object 138"/>
          <p:cNvSpPr txBox="1"/>
          <p:nvPr/>
        </p:nvSpPr>
        <p:spPr>
          <a:xfrm>
            <a:off x="10280188" y="2728297"/>
            <a:ext cx="170131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max_iter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3000</a:t>
            </a:r>
          </a:p>
          <a:p>
            <a:r>
              <a:rPr 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earning_rate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0.1</a:t>
            </a:r>
            <a:endParaRPr lang="en-US" altLang="ko-KR" sz="1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40</a:t>
            </a:r>
          </a:p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Random_state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42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0" name="Object 134"/>
          <p:cNvSpPr txBox="1"/>
          <p:nvPr/>
        </p:nvSpPr>
        <p:spPr>
          <a:xfrm>
            <a:off x="10350705" y="4009577"/>
            <a:ext cx="1928971" cy="1096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훈련 정확도 </a:t>
            </a:r>
            <a:endParaRPr lang="en-US" altLang="ko-KR" sz="1400" b="1" dirty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0.9796</a:t>
            </a:r>
          </a:p>
          <a:p>
            <a:endParaRPr lang="en-US" altLang="ko-KR" sz="1300" dirty="0" smtClean="0">
              <a:solidFill>
                <a:srgbClr val="255A2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정확도</a:t>
            </a:r>
            <a:endParaRPr lang="en-US" altLang="ko-KR" sz="1400" b="1" dirty="0" smtClean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0.8867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1" name="Object 120"/>
          <p:cNvSpPr txBox="1"/>
          <p:nvPr/>
        </p:nvSpPr>
        <p:spPr>
          <a:xfrm>
            <a:off x="10192756" y="5477159"/>
            <a:ext cx="17016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및 테스트 정확도 확인 결과 훈련정확도가 높지만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일반화된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모델이라고는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보기 어려움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2" name="Object 138"/>
          <p:cNvSpPr txBox="1"/>
          <p:nvPr/>
        </p:nvSpPr>
        <p:spPr>
          <a:xfrm>
            <a:off x="2798312" y="2671800"/>
            <a:ext cx="170131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29</a:t>
            </a:r>
          </a:p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n_estimator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276</a:t>
            </a:r>
          </a:p>
          <a:p>
            <a:r>
              <a:rPr lang="en-US" sz="13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Random_state</a:t>
            </a: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42</a:t>
            </a:r>
          </a:p>
          <a:p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n_jobs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= -</a:t>
            </a: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sz="1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3" name="Object 134"/>
          <p:cNvSpPr txBox="1"/>
          <p:nvPr/>
        </p:nvSpPr>
        <p:spPr>
          <a:xfrm>
            <a:off x="2769008" y="4009577"/>
            <a:ext cx="1928971" cy="1096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훈련 정확도 </a:t>
            </a:r>
            <a:endParaRPr lang="en-US" altLang="ko-KR" sz="1400" b="1" dirty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0.9999</a:t>
            </a:r>
          </a:p>
          <a:p>
            <a:endParaRPr lang="en-US" altLang="ko-KR" sz="1300" dirty="0" smtClean="0">
              <a:solidFill>
                <a:srgbClr val="255A2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정확도</a:t>
            </a:r>
            <a:endParaRPr lang="en-US" altLang="ko-KR" sz="1400" b="1" dirty="0" smtClean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0.9285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4" name="Object 94"/>
          <p:cNvSpPr txBox="1"/>
          <p:nvPr/>
        </p:nvSpPr>
        <p:spPr>
          <a:xfrm>
            <a:off x="2835183" y="5529160"/>
            <a:ext cx="15406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훈련정확도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일반화된 모델로 엑스트라트리를 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5" name="Object 134"/>
          <p:cNvSpPr txBox="1"/>
          <p:nvPr/>
        </p:nvSpPr>
        <p:spPr>
          <a:xfrm>
            <a:off x="8391192" y="4009577"/>
            <a:ext cx="1928971" cy="1096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훈련 정확도 </a:t>
            </a:r>
            <a:endParaRPr lang="en-US" altLang="ko-KR" sz="1400" b="1" dirty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0.9999</a:t>
            </a:r>
          </a:p>
          <a:p>
            <a:endParaRPr lang="en-US" altLang="ko-KR" sz="1300" dirty="0" smtClean="0">
              <a:solidFill>
                <a:srgbClr val="255A2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AC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정확도</a:t>
            </a:r>
            <a:endParaRPr lang="en-US" altLang="ko-KR" sz="1400" b="1" dirty="0" smtClean="0">
              <a:solidFill>
                <a:srgbClr val="2AC5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0.8363</a:t>
            </a:r>
            <a:endParaRPr 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6" name="Object 120"/>
          <p:cNvSpPr txBox="1"/>
          <p:nvPr/>
        </p:nvSpPr>
        <p:spPr>
          <a:xfrm>
            <a:off x="8377154" y="5551692"/>
            <a:ext cx="17016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및 테스트 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0.99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높게 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나왔으나</a:t>
            </a:r>
            <a:endParaRPr lang="en-US" altLang="ko-KR" sz="12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과대적합모델임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2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58" name="Object 86"/>
          <p:cNvSpPr txBox="1"/>
          <p:nvPr/>
        </p:nvSpPr>
        <p:spPr>
          <a:xfrm>
            <a:off x="128838" y="184609"/>
            <a:ext cx="208604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04.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머신 러닝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이등변 삼각형 70"/>
          <p:cNvSpPr/>
          <p:nvPr/>
        </p:nvSpPr>
        <p:spPr>
          <a:xfrm rot="19796691">
            <a:off x="799456" y="3808748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73" name="한쪽 모서리가 둥근 사각형 72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80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205" y="3067061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5476" y="4086535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350" dirty="0" err="1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ExtraTree</a:t>
            </a:r>
            <a:r>
              <a:rPr lang="en-US" altLang="ko-KR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dirty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5476" y="2065310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종류 </a:t>
            </a:r>
            <a:r>
              <a:rPr lang="en-US" altLang="ko-KR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dirty="0" err="1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결과비교</a:t>
            </a:r>
            <a:endParaRPr lang="ko-KR" altLang="en-US" sz="1400" dirty="0">
              <a:ln w="3175">
                <a:solidFill>
                  <a:srgbClr val="9AB89A">
                    <a:alpha val="70000"/>
                  </a:srgbClr>
                </a:solidFill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486902" y="1207695"/>
            <a:ext cx="4244246" cy="354419"/>
            <a:chOff x="4395066" y="919669"/>
            <a:chExt cx="4244246" cy="354419"/>
          </a:xfrm>
        </p:grpSpPr>
        <p:sp>
          <p:nvSpPr>
            <p:cNvPr id="78" name="object 19"/>
            <p:cNvSpPr/>
            <p:nvPr/>
          </p:nvSpPr>
          <p:spPr>
            <a:xfrm>
              <a:off x="4395066" y="919669"/>
              <a:ext cx="4244246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74041" y="927601"/>
              <a:ext cx="4086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10 – 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f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ol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d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교차 검증 시 정확도 결과 비교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476" y="3093285"/>
            <a:ext cx="1184212" cy="7386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err="1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교차검증시결과비교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5424" y="1771284"/>
            <a:ext cx="10193338" cy="45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이등변 삼각형 20"/>
          <p:cNvSpPr/>
          <p:nvPr/>
        </p:nvSpPr>
        <p:spPr>
          <a:xfrm rot="19796691">
            <a:off x="799456" y="4774078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58" name="Object 86"/>
          <p:cNvSpPr txBox="1"/>
          <p:nvPr/>
        </p:nvSpPr>
        <p:spPr>
          <a:xfrm>
            <a:off x="128838" y="184609"/>
            <a:ext cx="2086042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04.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머신 러닝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73" name="한쪽 모서리가 둥근 사각형 72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80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45476" y="2065310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종류 </a:t>
            </a:r>
            <a:r>
              <a:rPr lang="en-US" altLang="ko-KR" sz="1400" dirty="0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dirty="0" err="1">
                <a:ln w="3175">
                  <a:solidFill>
                    <a:srgbClr val="9AB89A">
                      <a:alpha val="70000"/>
                    </a:srgbClr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결과비교</a:t>
            </a:r>
            <a:endParaRPr lang="ko-KR" altLang="en-US" sz="1400" dirty="0">
              <a:ln w="3175">
                <a:solidFill>
                  <a:srgbClr val="9AB89A">
                    <a:alpha val="70000"/>
                  </a:srgbClr>
                </a:solidFill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486902" y="1207695"/>
            <a:ext cx="4244246" cy="354419"/>
            <a:chOff x="4395066" y="919669"/>
            <a:chExt cx="4244246" cy="354419"/>
          </a:xfrm>
        </p:grpSpPr>
        <p:sp>
          <p:nvSpPr>
            <p:cNvPr id="78" name="object 19"/>
            <p:cNvSpPr/>
            <p:nvPr/>
          </p:nvSpPr>
          <p:spPr>
            <a:xfrm>
              <a:off x="4395066" y="919669"/>
              <a:ext cx="4244246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74041" y="927601"/>
              <a:ext cx="4086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ExtraTrees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 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Model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결과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476" y="3093285"/>
            <a:ext cx="1184212" cy="7386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6B49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err="1" smtClean="0">
                <a:ln w="3175">
                  <a:noFill/>
                </a:ln>
                <a:solidFill>
                  <a:srgbClr val="96B49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교차검증시결과비교</a:t>
            </a:r>
            <a:endParaRPr lang="ko-KR" altLang="en-US" sz="1400" dirty="0">
              <a:ln w="3175">
                <a:noFill/>
              </a:ln>
              <a:solidFill>
                <a:srgbClr val="96B49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05" y="4032391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476" y="4086535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en-US" altLang="ko-KR" sz="1350" dirty="0" err="1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ExtraTree</a:t>
            </a:r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66" y="1812276"/>
            <a:ext cx="6064689" cy="45485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955" y="5289856"/>
            <a:ext cx="4280423" cy="3081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25144" y="2803974"/>
            <a:ext cx="4538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모델명 </a:t>
            </a:r>
            <a:r>
              <a:rPr lang="en-US" altLang="ko-KR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Extra Trees Classifier</a:t>
            </a:r>
          </a:p>
          <a:p>
            <a:endParaRPr lang="en-US" altLang="ko-KR" b="1" dirty="0" smtClean="0">
              <a:ln>
                <a:solidFill>
                  <a:srgbClr val="255B2A"/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정확도 </a:t>
            </a:r>
            <a:r>
              <a:rPr lang="en-US" altLang="ko-KR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99%</a:t>
            </a:r>
          </a:p>
          <a:p>
            <a:endParaRPr lang="en-US" altLang="ko-KR" b="1" dirty="0" smtClean="0">
              <a:ln>
                <a:solidFill>
                  <a:srgbClr val="255B2A"/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정확도 </a:t>
            </a:r>
            <a:r>
              <a:rPr lang="en-US" altLang="ko-KR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92%</a:t>
            </a:r>
          </a:p>
          <a:p>
            <a:endParaRPr lang="en-US" altLang="ko-KR" b="1" dirty="0" smtClean="0">
              <a:ln>
                <a:solidFill>
                  <a:srgbClr val="255B2A"/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데이터 정확도 </a:t>
            </a:r>
            <a:r>
              <a:rPr lang="en-US" altLang="ko-KR" b="1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91%</a:t>
            </a:r>
            <a:endParaRPr lang="ko-KR" altLang="en-US" b="1" dirty="0">
              <a:ln>
                <a:solidFill>
                  <a:srgbClr val="255B2A"/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9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313" y="2447332"/>
            <a:ext cx="3652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 Learning </a:t>
            </a: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719208" y="577896"/>
            <a:ext cx="2523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1002"/>
          <p:cNvGrpSpPr/>
          <p:nvPr/>
        </p:nvGrpSpPr>
        <p:grpSpPr>
          <a:xfrm rot="3692681">
            <a:off x="6020193" y="380927"/>
            <a:ext cx="4200991" cy="5997701"/>
            <a:chOff x="6598779" y="-6833019"/>
            <a:chExt cx="8528899" cy="11842207"/>
          </a:xfrm>
        </p:grpSpPr>
        <p:grpSp>
          <p:nvGrpSpPr>
            <p:cNvPr id="8" name="그룹 1003"/>
            <p:cNvGrpSpPr/>
            <p:nvPr/>
          </p:nvGrpSpPr>
          <p:grpSpPr>
            <a:xfrm>
              <a:off x="6598779" y="-6833019"/>
              <a:ext cx="4266080" cy="9994342"/>
              <a:chOff x="6598779" y="-6833019"/>
              <a:chExt cx="4266080" cy="9994342"/>
            </a:xfrm>
          </p:grpSpPr>
          <p:pic>
            <p:nvPicPr>
              <p:cNvPr id="14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6598779" y="-6833019"/>
                <a:ext cx="4266080" cy="9994342"/>
              </a:xfrm>
              <a:prstGeom prst="rect">
                <a:avLst/>
              </a:prstGeom>
            </p:spPr>
          </p:pic>
        </p:grpSp>
        <p:grpSp>
          <p:nvGrpSpPr>
            <p:cNvPr id="12" name="그룹 1004"/>
            <p:cNvGrpSpPr/>
            <p:nvPr/>
          </p:nvGrpSpPr>
          <p:grpSpPr>
            <a:xfrm>
              <a:off x="10861598" y="-5370843"/>
              <a:ext cx="4266080" cy="10380031"/>
              <a:chOff x="10861598" y="-5370843"/>
              <a:chExt cx="4266080" cy="10380031"/>
            </a:xfrm>
          </p:grpSpPr>
          <p:pic>
            <p:nvPicPr>
              <p:cNvPr id="13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0861598" y="-5370843"/>
                <a:ext cx="4266080" cy="103800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09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40026" y="2215349"/>
            <a:ext cx="5172364" cy="4469931"/>
          </a:xfrm>
          <a:prstGeom prst="rect">
            <a:avLst/>
          </a:prstGeom>
          <a:solidFill>
            <a:srgbClr val="F7F7F7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2575216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0" y="2035153"/>
            <a:ext cx="1341120" cy="594360"/>
            <a:chOff x="0" y="2035153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035153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476" y="2070723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 </a:t>
              </a:r>
            </a:p>
            <a:p>
              <a:r>
                <a:rPr lang="en-US" altLang="ko-KR" sz="1400" dirty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Yolov3</a:t>
              </a:r>
              <a:endPara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667131" y="919669"/>
            <a:ext cx="5135538" cy="354419"/>
            <a:chOff x="1483066" y="919669"/>
            <a:chExt cx="5135538" cy="354419"/>
          </a:xfrm>
        </p:grpSpPr>
        <p:sp>
          <p:nvSpPr>
            <p:cNvPr id="62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YOLOv3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눈으로 집중도 판단하기 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전처리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83" name="Object 9"/>
          <p:cNvSpPr txBox="1"/>
          <p:nvPr/>
        </p:nvSpPr>
        <p:spPr>
          <a:xfrm>
            <a:off x="2396094" y="1735670"/>
            <a:ext cx="180666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1. Labeling </a:t>
            </a:r>
          </a:p>
        </p:txBody>
      </p:sp>
      <p:grpSp>
        <p:nvGrpSpPr>
          <p:cNvPr id="89" name="그룹 1006"/>
          <p:cNvGrpSpPr/>
          <p:nvPr/>
        </p:nvGrpSpPr>
        <p:grpSpPr>
          <a:xfrm>
            <a:off x="2351994" y="2129815"/>
            <a:ext cx="2880000" cy="45719"/>
            <a:chOff x="11316004" y="6478516"/>
            <a:chExt cx="3142857" cy="28571"/>
          </a:xfrm>
        </p:grpSpPr>
        <p:pic>
          <p:nvPicPr>
            <p:cNvPr id="99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6004" y="6478516"/>
              <a:ext cx="3142857" cy="28571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20" y="2816073"/>
            <a:ext cx="2592947" cy="357372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2626131" y="2264971"/>
            <a:ext cx="23317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6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Eyelid </a:t>
            </a:r>
            <a:r>
              <a:rPr lang="ko-KR" altLang="en-US" sz="1200" dirty="0" smtClean="0">
                <a:ln>
                  <a:solidFill>
                    <a:schemeClr val="tx1">
                      <a:alpha val="6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의 좌표 데이터를 사용해 </a:t>
            </a:r>
            <a:endParaRPr lang="en-US" altLang="ko-KR" sz="1200" dirty="0" smtClean="0">
              <a:ln>
                <a:solidFill>
                  <a:schemeClr val="tx1">
                    <a:alpha val="6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6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tx1">
                      <a:alpha val="6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r>
              <a:rPr lang="ko-KR" altLang="en-US" sz="1200" dirty="0" smtClean="0">
                <a:ln>
                  <a:solidFill>
                    <a:schemeClr val="tx1">
                      <a:alpha val="6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생성 </a:t>
            </a:r>
            <a:endParaRPr lang="ko-KR" altLang="en-US" sz="1200" dirty="0">
              <a:ln>
                <a:solidFill>
                  <a:schemeClr val="tx1">
                    <a:alpha val="6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5" name="그룹 1004"/>
          <p:cNvGrpSpPr/>
          <p:nvPr/>
        </p:nvGrpSpPr>
        <p:grpSpPr>
          <a:xfrm>
            <a:off x="5946477" y="2131841"/>
            <a:ext cx="5395796" cy="49051"/>
            <a:chOff x="14622485" y="6478516"/>
            <a:chExt cx="3142857" cy="28571"/>
          </a:xfrm>
        </p:grpSpPr>
        <p:pic>
          <p:nvPicPr>
            <p:cNvPr id="10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2485" y="6478516"/>
              <a:ext cx="3142857" cy="28571"/>
            </a:xfrm>
            <a:prstGeom prst="rect">
              <a:avLst/>
            </a:prstGeom>
          </p:spPr>
        </p:pic>
      </p:grpSp>
      <p:sp>
        <p:nvSpPr>
          <p:cNvPr id="107" name="Object 9"/>
          <p:cNvSpPr txBox="1"/>
          <p:nvPr/>
        </p:nvSpPr>
        <p:spPr>
          <a:xfrm>
            <a:off x="5946477" y="1735670"/>
            <a:ext cx="180666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2. Weights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594" y="2401738"/>
            <a:ext cx="4909705" cy="458932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85" y="4470540"/>
            <a:ext cx="4723696" cy="54370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344453" y="2906091"/>
            <a:ext cx="446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err="1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wget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z="1200" dirty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인터넷에서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다운로드 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</a:t>
            </a:r>
            <a:endParaRPr lang="en-US" altLang="ko-KR" sz="1200" dirty="0" smtClean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1285" y="3852015"/>
            <a:ext cx="50088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darknet53.conv.74</a:t>
            </a:r>
            <a:r>
              <a:rPr lang="en-US" altLang="ko-KR" sz="1100" dirty="0">
                <a:solidFill>
                  <a:srgbClr val="2AC561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   </a:t>
            </a:r>
            <a:r>
              <a:rPr lang="en-US" altLang="ko-KR" sz="1100" dirty="0" smtClean="0">
                <a:solidFill>
                  <a:srgbClr val="2AC561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      </a:t>
            </a:r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초기 </a:t>
            </a:r>
            <a:r>
              <a:rPr lang="ko-KR" altLang="en-US" sz="1100" dirty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가중치로 사용될 사전 학습 가중치 파일 다운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21285" y="5183239"/>
            <a:ext cx="50088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./</a:t>
            </a:r>
            <a:r>
              <a:rPr lang="en-US" altLang="ko-KR" sz="1100" dirty="0" err="1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darknet</a:t>
            </a:r>
            <a:r>
              <a:rPr lang="en-US" altLang="ko-KR" sz="1100" dirty="0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                                                   </a:t>
            </a:r>
            <a:r>
              <a:rPr lang="en-US" altLang="ko-KR" sz="1100" dirty="0" err="1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Darknet</a:t>
            </a:r>
            <a:r>
              <a:rPr lang="en-US" altLang="ko-KR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 </a:t>
            </a:r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실행 파일의 경로</a:t>
            </a:r>
            <a:endParaRPr lang="en-US" altLang="ko-KR" sz="1100" dirty="0" smtClean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 ExtraBold" panose="020B0600000101010101"/>
            </a:endParaRPr>
          </a:p>
          <a:p>
            <a:endParaRPr lang="en-US" altLang="ko-KR" sz="1100" dirty="0" smtClean="0">
              <a:latin typeface="나눔스퀘어" panose="020B0600000101010101" pitchFamily="50" charset="-127"/>
              <a:ea typeface="나눔스퀘어 ExtraBold" panose="020B0600000101010101"/>
            </a:endParaRPr>
          </a:p>
          <a:p>
            <a:r>
              <a:rPr lang="en-US" altLang="ko-KR" sz="1100" b="1" dirty="0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Detector train data / </a:t>
            </a:r>
            <a:r>
              <a:rPr lang="en-US" altLang="ko-KR" sz="1100" b="1" dirty="0" err="1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obj.data</a:t>
            </a:r>
            <a:r>
              <a:rPr lang="en-US" altLang="ko-KR" sz="1100" dirty="0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                           </a:t>
            </a:r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객체 감지 데이터 경로 </a:t>
            </a:r>
            <a:endParaRPr lang="en-US" altLang="ko-KR" sz="1100" dirty="0" smtClean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 ExtraBold" panose="020B0600000101010101"/>
            </a:endParaRPr>
          </a:p>
          <a:p>
            <a:endParaRPr lang="en-US" altLang="ko-KR" sz="1100" dirty="0" smtClean="0">
              <a:latin typeface="나눔스퀘어" panose="020B0600000101010101" pitchFamily="50" charset="-127"/>
              <a:ea typeface="나눔스퀘어 ExtraBold" panose="020B0600000101010101"/>
            </a:endParaRPr>
          </a:p>
          <a:p>
            <a:r>
              <a:rPr lang="en-US" altLang="ko-KR" sz="1100" b="1" dirty="0" err="1" smtClean="0">
                <a:ln>
                  <a:solidFill>
                    <a:srgbClr val="255B2A">
                      <a:alpha val="70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cfg</a:t>
            </a:r>
            <a:r>
              <a:rPr lang="en-US" altLang="ko-KR" sz="1100" b="1" dirty="0" smtClean="0"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 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ExtraBold" panose="020B0600000101010101"/>
              </a:rPr>
              <a:t>       </a:t>
            </a:r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학습에 사용할 모델 아키텍처와 </a:t>
            </a:r>
            <a:r>
              <a:rPr lang="ko-KR" altLang="en-US" sz="1100" dirty="0" err="1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하이퍼파라미터</a:t>
            </a:r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 ExtraBold" panose="020B0600000101010101"/>
              </a:rPr>
              <a:t> 정의되어 있는 파일</a:t>
            </a:r>
            <a:endParaRPr lang="en-US" altLang="ko-KR" sz="1100" dirty="0" smtClean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476" y="305200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CNN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</p:spTree>
    <p:extLst>
      <p:ext uri="{BB962C8B-B14F-4D97-AF65-F5344CB8AC3E}">
        <p14:creationId xmlns:p14="http://schemas.microsoft.com/office/powerpoint/2010/main" val="3987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" y="0"/>
            <a:ext cx="12192000" cy="1979271"/>
            <a:chOff x="-368664" y="-600000"/>
            <a:chExt cx="18929765" cy="3462227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8664" y="-600000"/>
              <a:ext cx="18929765" cy="346222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180372" y="558748"/>
            <a:ext cx="1831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n w="12700">
                  <a:solidFill>
                    <a:srgbClr val="606D61">
                      <a:alpha val="72000"/>
                    </a:srgbClr>
                  </a:solidFill>
                </a:ln>
                <a:solidFill>
                  <a:srgbClr val="4C67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  <a:endParaRPr lang="ko-KR" altLang="en-US" sz="5000" dirty="0">
              <a:ln w="12700">
                <a:solidFill>
                  <a:srgbClr val="606D61">
                    <a:alpha val="72000"/>
                  </a:srgbClr>
                </a:solidFill>
              </a:ln>
              <a:solidFill>
                <a:srgbClr val="4C674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326077" y="4977117"/>
            <a:ext cx="2141319" cy="0"/>
          </a:xfrm>
          <a:prstGeom prst="line">
            <a:avLst/>
          </a:prstGeom>
          <a:ln w="25400">
            <a:solidFill>
              <a:srgbClr val="2AC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13754" y="4608932"/>
            <a:ext cx="2343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Machine Learning</a:t>
            </a:r>
            <a:endParaRPr lang="ko-KR" altLang="en-US" sz="1400" dirty="0">
              <a:ln>
                <a:solidFill>
                  <a:srgbClr val="2AC561">
                    <a:alpha val="72000"/>
                  </a:srgbClr>
                </a:solidFill>
              </a:ln>
              <a:solidFill>
                <a:srgbClr val="2AC56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3807" y="5197837"/>
            <a:ext cx="300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1200" dirty="0" err="1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종류 </a:t>
            </a:r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200" dirty="0" err="1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결과비교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3807" y="5546579"/>
            <a:ext cx="30094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10 – fold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정확도 결과 비교</a:t>
            </a:r>
            <a:endParaRPr lang="en-US" altLang="ko-KR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300" dirty="0"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807" y="5895322"/>
            <a:ext cx="300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en-US" altLang="ko-KR" sz="1200" dirty="0" err="1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Extratrees</a:t>
            </a:r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8286108" y="4977117"/>
            <a:ext cx="2255140" cy="0"/>
          </a:xfrm>
          <a:prstGeom prst="line">
            <a:avLst/>
          </a:prstGeom>
          <a:ln w="25400">
            <a:solidFill>
              <a:srgbClr val="2AC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56329" y="4669340"/>
            <a:ext cx="111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1400" dirty="0" err="1" smtClean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활용성</a:t>
            </a:r>
            <a:endParaRPr lang="ko-KR" altLang="en-US" sz="1400" dirty="0">
              <a:ln>
                <a:solidFill>
                  <a:srgbClr val="2AC561">
                    <a:alpha val="72000"/>
                  </a:srgbClr>
                </a:solidFill>
              </a:ln>
              <a:solidFill>
                <a:srgbClr val="2AC56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48118" y="5197837"/>
            <a:ext cx="1403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48118" y="5558102"/>
            <a:ext cx="1403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활용가능산업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247952" y="2557573"/>
            <a:ext cx="2367025" cy="333198"/>
            <a:chOff x="8247952" y="2557573"/>
            <a:chExt cx="2367025" cy="333198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8247952" y="2890771"/>
              <a:ext cx="2367025" cy="0"/>
            </a:xfrm>
            <a:prstGeom prst="line">
              <a:avLst/>
            </a:prstGeom>
            <a:ln w="25400">
              <a:solidFill>
                <a:srgbClr val="2AC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348118" y="2557573"/>
              <a:ext cx="2166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03. </a:t>
              </a:r>
              <a:r>
                <a:rPr lang="ko-KR" altLang="en-US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</a:t>
              </a:r>
              <a:r>
                <a:rPr lang="en-US" altLang="ko-KR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400" dirty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321418" y="3036464"/>
            <a:ext cx="169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21418" y="3458054"/>
            <a:ext cx="169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en-US" altLang="ko-KR" sz="1200" dirty="0" err="1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전처리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21418" y="3879644"/>
            <a:ext cx="169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en-US" altLang="ko-KR" sz="1200" dirty="0" err="1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전처리 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735696" y="4977117"/>
            <a:ext cx="2251281" cy="0"/>
          </a:xfrm>
          <a:prstGeom prst="line">
            <a:avLst/>
          </a:prstGeom>
          <a:ln w="25400">
            <a:solidFill>
              <a:srgbClr val="2AC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35696" y="4633468"/>
            <a:ext cx="207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Deep Learning</a:t>
            </a:r>
            <a:endParaRPr lang="ko-KR" altLang="en-US" sz="1400" dirty="0">
              <a:ln>
                <a:solidFill>
                  <a:srgbClr val="2AC561">
                    <a:alpha val="72000"/>
                  </a:srgbClr>
                </a:solidFill>
              </a:ln>
              <a:solidFill>
                <a:srgbClr val="2AC56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93012" y="5197837"/>
            <a:ext cx="127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Yolo 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3012" y="5562211"/>
            <a:ext cx="127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CNN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93012" y="5910954"/>
            <a:ext cx="127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Visioning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26077" y="2557573"/>
            <a:ext cx="2255140" cy="333198"/>
            <a:chOff x="1326077" y="2557573"/>
            <a:chExt cx="2255140" cy="33319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326077" y="2890771"/>
              <a:ext cx="2255140" cy="0"/>
            </a:xfrm>
            <a:prstGeom prst="line">
              <a:avLst/>
            </a:prstGeom>
            <a:ln w="25400">
              <a:solidFill>
                <a:srgbClr val="2AC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608754" y="2557573"/>
              <a:ext cx="1689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01. </a:t>
              </a:r>
              <a:r>
                <a:rPr lang="ko-KR" altLang="en-US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소개</a:t>
              </a:r>
              <a:endParaRPr lang="ko-KR" altLang="en-US" sz="1400" dirty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80539" y="3879644"/>
            <a:ext cx="226102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및 분석 모델링 환경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80539" y="3036464"/>
            <a:ext cx="226102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80539" y="3456984"/>
            <a:ext cx="226102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일정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6860" y="2557573"/>
            <a:ext cx="2436473" cy="333198"/>
            <a:chOff x="4676860" y="2557573"/>
            <a:chExt cx="2436473" cy="333198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4676860" y="2890771"/>
              <a:ext cx="2436473" cy="0"/>
            </a:xfrm>
            <a:prstGeom prst="line">
              <a:avLst/>
            </a:prstGeom>
            <a:ln w="25400">
              <a:solidFill>
                <a:srgbClr val="2AC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66426" y="2557573"/>
              <a:ext cx="953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 </a:t>
              </a:r>
              <a:r>
                <a:rPr lang="ko-KR" altLang="en-US" sz="1400" dirty="0" smtClean="0">
                  <a:ln>
                    <a:solidFill>
                      <a:srgbClr val="2AC561">
                        <a:alpha val="72000"/>
                      </a:srgbClr>
                    </a:solidFill>
                  </a:ln>
                  <a:solidFill>
                    <a:srgbClr val="2AC5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  <a:endParaRPr lang="ko-KR" altLang="en-US" sz="1400" dirty="0">
                <a:ln>
                  <a:solidFill>
                    <a:srgbClr val="2AC561">
                      <a:alpha val="72000"/>
                    </a:srgbClr>
                  </a:solidFill>
                </a:ln>
                <a:solidFill>
                  <a:srgbClr val="2AC5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676861" y="3036464"/>
            <a:ext cx="226102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6860" y="3456985"/>
            <a:ext cx="25907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집중과 몰입</a:t>
            </a:r>
            <a:r>
              <a:rPr lang="en-US" altLang="ko-KR" sz="1200" dirty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ln w="0">
                  <a:solidFill>
                    <a:schemeClr val="tx1">
                      <a:alpha val="42000"/>
                    </a:scheme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생체 신호</a:t>
            </a:r>
            <a:endParaRPr lang="ko-KR" altLang="en-US" sz="1200" dirty="0">
              <a:ln w="0">
                <a:solidFill>
                  <a:schemeClr val="tx1">
                    <a:alpha val="42000"/>
                  </a:scheme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7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2575216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5476" y="305200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CNN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0" y="2035153"/>
            <a:ext cx="1341120" cy="594360"/>
            <a:chOff x="0" y="2035153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035153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476" y="2070723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 </a:t>
              </a:r>
            </a:p>
            <a:p>
              <a:r>
                <a:rPr lang="en-US" altLang="ko-KR" sz="1400" dirty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Yolov3</a:t>
              </a:r>
              <a:endPara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Object 9"/>
          <p:cNvSpPr txBox="1"/>
          <p:nvPr/>
        </p:nvSpPr>
        <p:spPr>
          <a:xfrm>
            <a:off x="1845643" y="1735670"/>
            <a:ext cx="269237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1</a:t>
            </a:r>
            <a:r>
              <a:rPr lang="en-US" altLang="ko-KR" sz="160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. </a:t>
            </a:r>
            <a:r>
              <a:rPr lang="ko-KR" altLang="en-US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이미지 입력</a:t>
            </a:r>
            <a:r>
              <a:rPr lang="en-US" altLang="ko-KR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 </a:t>
            </a:r>
          </a:p>
        </p:txBody>
      </p:sp>
      <p:grpSp>
        <p:nvGrpSpPr>
          <p:cNvPr id="89" name="그룹 1006"/>
          <p:cNvGrpSpPr/>
          <p:nvPr/>
        </p:nvGrpSpPr>
        <p:grpSpPr>
          <a:xfrm>
            <a:off x="1845643" y="2129815"/>
            <a:ext cx="5102096" cy="45719"/>
            <a:chOff x="11316004" y="6478516"/>
            <a:chExt cx="3142857" cy="28571"/>
          </a:xfrm>
        </p:grpSpPr>
        <p:pic>
          <p:nvPicPr>
            <p:cNvPr id="99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6004" y="6478516"/>
              <a:ext cx="3142857" cy="28571"/>
            </a:xfrm>
            <a:prstGeom prst="rect">
              <a:avLst/>
            </a:prstGeom>
          </p:spPr>
        </p:pic>
      </p:grpSp>
      <p:grpSp>
        <p:nvGrpSpPr>
          <p:cNvPr id="105" name="그룹 1004"/>
          <p:cNvGrpSpPr/>
          <p:nvPr/>
        </p:nvGrpSpPr>
        <p:grpSpPr>
          <a:xfrm>
            <a:off x="7644955" y="2131841"/>
            <a:ext cx="5395796" cy="49051"/>
            <a:chOff x="14622485" y="6478516"/>
            <a:chExt cx="3142857" cy="28571"/>
          </a:xfrm>
        </p:grpSpPr>
        <p:pic>
          <p:nvPicPr>
            <p:cNvPr id="10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2485" y="6478516"/>
              <a:ext cx="3142857" cy="28571"/>
            </a:xfrm>
            <a:prstGeom prst="rect">
              <a:avLst/>
            </a:prstGeom>
          </p:spPr>
        </p:pic>
      </p:grpSp>
      <p:sp>
        <p:nvSpPr>
          <p:cNvPr id="107" name="Object 9"/>
          <p:cNvSpPr txBox="1"/>
          <p:nvPr/>
        </p:nvSpPr>
        <p:spPr>
          <a:xfrm>
            <a:off x="7644954" y="1735670"/>
            <a:ext cx="25498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2</a:t>
            </a:r>
            <a:r>
              <a:rPr lang="en-US" altLang="ko-KR" sz="160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. </a:t>
            </a:r>
            <a:r>
              <a:rPr lang="ko-KR" altLang="en-US" sz="1600" dirty="0" smtClean="0">
                <a:ln>
                  <a:solidFill>
                    <a:srgbClr val="255B2A"/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실시간 웹 카메라</a:t>
            </a:r>
            <a:endParaRPr lang="en-US" altLang="ko-KR" sz="1600" dirty="0" smtClean="0">
              <a:ln>
                <a:solidFill>
                  <a:srgbClr val="255B2A"/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t="17136" r="7734"/>
          <a:stretch/>
        </p:blipFill>
        <p:spPr>
          <a:xfrm>
            <a:off x="1905580" y="2840814"/>
            <a:ext cx="2418150" cy="35427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t="15406" r="1747"/>
          <a:stretch/>
        </p:blipFill>
        <p:spPr>
          <a:xfrm>
            <a:off x="4570178" y="2870522"/>
            <a:ext cx="2311559" cy="351308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05580" y="2361569"/>
            <a:ext cx="195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1.  </a:t>
            </a:r>
            <a:r>
              <a:rPr lang="ko-KR" altLang="en-US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: 0.99</a:t>
            </a:r>
            <a:endParaRPr lang="ko-KR" altLang="en-US" sz="1400" dirty="0">
              <a:ln>
                <a:solidFill>
                  <a:schemeClr val="tx1">
                    <a:alpha val="7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0178" y="2361569"/>
            <a:ext cx="195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sz="1400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: 0.7, 0.51</a:t>
            </a:r>
            <a:endParaRPr lang="ko-KR" altLang="en-US" sz="1400" dirty="0">
              <a:ln>
                <a:solidFill>
                  <a:schemeClr val="tx1">
                    <a:alpha val="70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30517" y="6460175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* F =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집중 상태 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r="186" b="43085"/>
          <a:stretch/>
        </p:blipFill>
        <p:spPr>
          <a:xfrm>
            <a:off x="7849390" y="2355615"/>
            <a:ext cx="3724720" cy="19806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/>
          <a:srcRect l="441" t="87" r="578" b="50625"/>
          <a:stretch/>
        </p:blipFill>
        <p:spPr>
          <a:xfrm>
            <a:off x="7849390" y="4437774"/>
            <a:ext cx="3724720" cy="189568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849390" y="642629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* N =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태만 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244914" y="919669"/>
            <a:ext cx="1979973" cy="354419"/>
            <a:chOff x="1483066" y="919669"/>
            <a:chExt cx="5135538" cy="354419"/>
          </a:xfrm>
        </p:grpSpPr>
        <p:sp>
          <p:nvSpPr>
            <p:cNvPr id="66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YOLOv3 </a:t>
              </a:r>
              <a:r>
                <a: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정확도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</p:spTree>
    <p:extLst>
      <p:ext uri="{BB962C8B-B14F-4D97-AF65-F5344CB8AC3E}">
        <p14:creationId xmlns:p14="http://schemas.microsoft.com/office/powerpoint/2010/main" val="695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3532948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Yolov3</a:t>
            </a:r>
            <a:endParaRPr lang="ko-KR" altLang="en-US" sz="1400" dirty="0">
              <a:ln w="3175">
                <a:noFill/>
              </a:ln>
              <a:solidFill>
                <a:srgbClr val="90B09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97965"/>
            <a:ext cx="1341120" cy="594360"/>
            <a:chOff x="0" y="2997965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997965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476" y="3052006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 </a:t>
              </a:r>
            </a:p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CNN</a:t>
              </a:r>
              <a:endParaRPr lang="ko-KR" altLang="en-US" sz="1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5838" y="1542655"/>
            <a:ext cx="9474412" cy="4833062"/>
          </a:xfrm>
          <a:prstGeom prst="rect">
            <a:avLst/>
          </a:prstGeom>
          <a:solidFill>
            <a:srgbClr val="F2F7F3"/>
          </a:solidFill>
        </p:spPr>
      </p:pic>
      <p:grpSp>
        <p:nvGrpSpPr>
          <p:cNvPr id="44" name="그룹 43"/>
          <p:cNvGrpSpPr/>
          <p:nvPr/>
        </p:nvGrpSpPr>
        <p:grpSpPr>
          <a:xfrm>
            <a:off x="5244914" y="919669"/>
            <a:ext cx="1979973" cy="354419"/>
            <a:chOff x="1483066" y="919669"/>
            <a:chExt cx="5135538" cy="354419"/>
          </a:xfrm>
        </p:grpSpPr>
        <p:sp>
          <p:nvSpPr>
            <p:cNvPr id="45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CNN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튜닝 과정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</p:spTree>
    <p:extLst>
      <p:ext uri="{BB962C8B-B14F-4D97-AF65-F5344CB8AC3E}">
        <p14:creationId xmlns:p14="http://schemas.microsoft.com/office/powerpoint/2010/main" val="195076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3532948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Yolov3</a:t>
            </a:r>
            <a:endParaRPr lang="ko-KR" altLang="en-US" sz="1400" dirty="0">
              <a:ln w="3175">
                <a:noFill/>
              </a:ln>
              <a:solidFill>
                <a:srgbClr val="90B09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97965"/>
            <a:ext cx="1341120" cy="594360"/>
            <a:chOff x="0" y="2997965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997965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476" y="3052006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 </a:t>
              </a:r>
            </a:p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CNN</a:t>
              </a:r>
              <a:endParaRPr lang="ko-KR" altLang="en-US" sz="1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900564" y="919669"/>
            <a:ext cx="4668673" cy="354419"/>
            <a:chOff x="1483066" y="919669"/>
            <a:chExt cx="5135538" cy="354419"/>
          </a:xfrm>
        </p:grpSpPr>
        <p:sp>
          <p:nvSpPr>
            <p:cNvPr id="45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CNN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모델 훈련</a:t>
              </a: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검증 손실률 및 정확도 비교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022" y="1661273"/>
            <a:ext cx="4864496" cy="3886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087" y="1636929"/>
            <a:ext cx="5042517" cy="39107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319676" y="6025857"/>
            <a:ext cx="7082936" cy="374155"/>
          </a:xfrm>
          <a:prstGeom prst="round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최종 모델의 </a:t>
            </a:r>
            <a:r>
              <a:rPr lang="en-US" altLang="ko-KR" sz="1400" b="1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Loss : 0.1528, Accuracy : 0.9576, </a:t>
            </a:r>
            <a:r>
              <a:rPr lang="en-US" altLang="ko-KR" sz="1400" b="1" dirty="0" err="1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Val_loss</a:t>
            </a:r>
            <a:r>
              <a:rPr lang="en-US" altLang="ko-KR" sz="1400" b="1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 : 0.6421, </a:t>
            </a:r>
            <a:r>
              <a:rPr lang="en-US" altLang="ko-KR" sz="1400" b="1" dirty="0" err="1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Val_accuracy</a:t>
            </a:r>
            <a:r>
              <a:rPr lang="en-US" altLang="ko-KR" sz="1400" b="1" dirty="0" smtClean="0">
                <a:ln>
                  <a:solidFill>
                    <a:schemeClr val="tx1">
                      <a:alpha val="70000"/>
                    </a:schemeClr>
                  </a:solidFill>
                </a:ln>
                <a:solidFill>
                  <a:schemeClr val="tx1"/>
                </a:solidFill>
                <a:ea typeface="나눔스퀘어 ExtraBold" panose="020B0600000101010101"/>
              </a:rPr>
              <a:t> : 0.7926</a:t>
            </a:r>
            <a:endParaRPr lang="ko-KR" altLang="en-US" sz="1200" dirty="0" smtClean="0">
              <a:ln>
                <a:solidFill>
                  <a:schemeClr val="tx1">
                    <a:alpha val="70000"/>
                  </a:schemeClr>
                </a:solidFill>
              </a:ln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</p:spTree>
    <p:extLst>
      <p:ext uri="{BB962C8B-B14F-4D97-AF65-F5344CB8AC3E}">
        <p14:creationId xmlns:p14="http://schemas.microsoft.com/office/powerpoint/2010/main" val="7198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3532948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Yolov3</a:t>
            </a:r>
            <a:endParaRPr lang="ko-KR" altLang="en-US" sz="1400" dirty="0">
              <a:ln w="3175">
                <a:noFill/>
              </a:ln>
              <a:solidFill>
                <a:srgbClr val="90B09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97965"/>
            <a:ext cx="1341120" cy="594360"/>
            <a:chOff x="0" y="2997965"/>
            <a:chExt cx="1341120" cy="594360"/>
          </a:xfrm>
        </p:grpSpPr>
        <p:sp>
          <p:nvSpPr>
            <p:cNvPr id="56" name="직사각형 55"/>
            <p:cNvSpPr/>
            <p:nvPr/>
          </p:nvSpPr>
          <p:spPr>
            <a:xfrm>
              <a:off x="0" y="2997965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476" y="3052006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 </a:t>
              </a:r>
            </a:p>
            <a:p>
              <a:r>
                <a:rPr lang="en-US" altLang="ko-KR" sz="140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CNN</a:t>
              </a:r>
              <a:endParaRPr lang="ko-KR" altLang="en-US" sz="1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900564" y="919669"/>
            <a:ext cx="4668673" cy="354419"/>
            <a:chOff x="1483066" y="919669"/>
            <a:chExt cx="5135538" cy="354419"/>
          </a:xfrm>
        </p:grpSpPr>
        <p:sp>
          <p:nvSpPr>
            <p:cNvPr id="45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예측 결과 및 시각화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68" y="1876857"/>
            <a:ext cx="4788385" cy="47355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7"/>
          <a:stretch/>
        </p:blipFill>
        <p:spPr>
          <a:xfrm>
            <a:off x="8907451" y="1185301"/>
            <a:ext cx="3186225" cy="56027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</p:spTree>
    <p:extLst>
      <p:ext uri="{BB962C8B-B14F-4D97-AF65-F5344CB8AC3E}">
        <p14:creationId xmlns:p14="http://schemas.microsoft.com/office/powerpoint/2010/main" val="106485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47" name="이등변 삼각형 46"/>
          <p:cNvSpPr/>
          <p:nvPr/>
        </p:nvSpPr>
        <p:spPr>
          <a:xfrm rot="19796691">
            <a:off x="799456" y="4466672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49" name="한쪽 모서리가 둥근 사각형 48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5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en-US" altLang="ko-KR" sz="1400" dirty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Yolov3</a:t>
            </a:r>
            <a:endParaRPr lang="ko-KR" altLang="en-US" sz="1400" dirty="0">
              <a:ln w="3175">
                <a:noFill/>
              </a:ln>
              <a:solidFill>
                <a:srgbClr val="90B09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128838" y="184609"/>
            <a:ext cx="1827284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05. </a:t>
            </a:r>
            <a:r>
              <a:rPr lang="ko-KR" altLang="en-US" sz="2400" b="1" dirty="0" err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딥러닝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3931689"/>
            <a:ext cx="1341120" cy="594360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5476" y="305200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en-US" altLang="ko-KR" sz="1400" dirty="0" smtClean="0">
                <a:ln w="3175">
                  <a:noFill/>
                </a:ln>
                <a:solidFill>
                  <a:srgbClr val="90B09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CNN</a:t>
            </a:r>
            <a:endParaRPr lang="ko-KR" altLang="en-US" sz="1400" dirty="0">
              <a:ln w="3175">
                <a:noFill/>
              </a:ln>
              <a:solidFill>
                <a:srgbClr val="90B09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376715" y="919669"/>
            <a:ext cx="1799975" cy="354419"/>
            <a:chOff x="1483066" y="919669"/>
            <a:chExt cx="5135538" cy="354419"/>
          </a:xfrm>
        </p:grpSpPr>
        <p:sp>
          <p:nvSpPr>
            <p:cNvPr id="45" name="object 19"/>
            <p:cNvSpPr/>
            <p:nvPr/>
          </p:nvSpPr>
          <p:spPr>
            <a:xfrm>
              <a:off x="1483066" y="919669"/>
              <a:ext cx="5135538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4185" y="927601"/>
              <a:ext cx="4753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비전 객체 인지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476" y="3958926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Visioning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87" y="2968173"/>
            <a:ext cx="2118550" cy="250472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174004" y="2056426"/>
            <a:ext cx="542861" cy="3707765"/>
            <a:chOff x="4457285" y="1765965"/>
            <a:chExt cx="975644" cy="4477998"/>
          </a:xfrm>
        </p:grpSpPr>
        <p:sp>
          <p:nvSpPr>
            <p:cNvPr id="27" name="갈매기형 수장 26"/>
            <p:cNvSpPr/>
            <p:nvPr/>
          </p:nvSpPr>
          <p:spPr>
            <a:xfrm>
              <a:off x="4457285" y="1765965"/>
              <a:ext cx="721654" cy="4477998"/>
            </a:xfrm>
            <a:prstGeom prst="chevron">
              <a:avLst>
                <a:gd name="adj" fmla="val 61615"/>
              </a:avLst>
            </a:prstGeom>
            <a:solidFill>
              <a:srgbClr val="669169"/>
            </a:solidFill>
            <a:ln>
              <a:noFill/>
            </a:ln>
            <a:effectLst>
              <a:outerShdw blurRad="50800" dist="762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4711275" y="1765965"/>
              <a:ext cx="721654" cy="4477998"/>
            </a:xfrm>
            <a:prstGeom prst="chevron">
              <a:avLst>
                <a:gd name="adj" fmla="val 61615"/>
              </a:avLst>
            </a:prstGeom>
            <a:solidFill>
              <a:srgbClr val="255B2A">
                <a:alpha val="86000"/>
              </a:srgbClr>
            </a:solidFill>
            <a:ln>
              <a:noFill/>
            </a:ln>
            <a:effectLst>
              <a:outerShdw blurRad="50800" dist="762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8709" y="1956306"/>
            <a:ext cx="1077706" cy="636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41" y="1956306"/>
            <a:ext cx="2397460" cy="372486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815328" y="2007227"/>
            <a:ext cx="542861" cy="3707765"/>
            <a:chOff x="4457285" y="1765965"/>
            <a:chExt cx="975644" cy="4477998"/>
          </a:xfrm>
        </p:grpSpPr>
        <p:sp>
          <p:nvSpPr>
            <p:cNvPr id="31" name="갈매기형 수장 30"/>
            <p:cNvSpPr/>
            <p:nvPr/>
          </p:nvSpPr>
          <p:spPr>
            <a:xfrm>
              <a:off x="4457285" y="1765965"/>
              <a:ext cx="721654" cy="4477998"/>
            </a:xfrm>
            <a:prstGeom prst="chevron">
              <a:avLst>
                <a:gd name="adj" fmla="val 61615"/>
              </a:avLst>
            </a:prstGeom>
            <a:solidFill>
              <a:srgbClr val="669169"/>
            </a:solidFill>
            <a:ln>
              <a:noFill/>
            </a:ln>
            <a:effectLst>
              <a:outerShdw blurRad="50800" dist="762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4711275" y="1765965"/>
              <a:ext cx="721654" cy="4477998"/>
            </a:xfrm>
            <a:prstGeom prst="chevron">
              <a:avLst>
                <a:gd name="adj" fmla="val 61615"/>
              </a:avLst>
            </a:prstGeom>
            <a:solidFill>
              <a:srgbClr val="255B2A">
                <a:alpha val="86000"/>
              </a:srgbClr>
            </a:solidFill>
            <a:ln>
              <a:noFill/>
            </a:ln>
            <a:effectLst>
              <a:outerShdw blurRad="50800" dist="762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512" y="2436318"/>
            <a:ext cx="3570881" cy="2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7393" y="4965536"/>
            <a:ext cx="6733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가능 분야</a:t>
            </a: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824795" y="3136740"/>
            <a:ext cx="2523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0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60" name="Object 1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58" name="Object 86"/>
          <p:cNvSpPr txBox="1"/>
          <p:nvPr/>
        </p:nvSpPr>
        <p:spPr>
          <a:xfrm>
            <a:off x="128837" y="184609"/>
            <a:ext cx="3167577" cy="461665"/>
          </a:xfrm>
          <a:prstGeom prst="rect">
            <a:avLst/>
          </a:prstGeom>
          <a:solidFill>
            <a:srgbClr val="F2F7F3"/>
          </a:solidFill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06.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활용 가능 분야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2595" y="1401793"/>
            <a:ext cx="3840054" cy="4614240"/>
            <a:chOff x="215724" y="1645633"/>
            <a:chExt cx="3840054" cy="461424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1090992" y="1645633"/>
              <a:ext cx="2089518" cy="2089518"/>
            </a:xfrm>
            <a:prstGeom prst="ellipse">
              <a:avLst/>
            </a:prstGeom>
            <a:solidFill>
              <a:srgbClr val="255B2A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229595" y="4967211"/>
              <a:ext cx="3812313" cy="1292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위험한 작업환경이나 주의가 필요한  시점에서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안구 움직임을 통해 </a:t>
              </a:r>
              <a:r>
                <a:rPr lang="ko-KR" altLang="en-US" sz="1400" b="1" dirty="0" smtClean="0">
                  <a:ln w="3175">
                    <a:solidFill>
                      <a:srgbClr val="295C2F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작업자의 집중력을 탐지</a:t>
              </a: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하고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졸음 상태 등을 모니터링하여 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n w="3175">
                    <a:solidFill>
                      <a:srgbClr val="275B2D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안전사고 예방과 작업 생산성 향상에 기여</a:t>
              </a:r>
              <a:endParaRPr lang="ko-KR" altLang="en-US" sz="1400" b="1" dirty="0">
                <a:ln w="3175">
                  <a:solidFill>
                    <a:srgbClr val="275B2D"/>
                  </a:solidFill>
                </a:ln>
                <a:solidFill>
                  <a:srgbClr val="275B2D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89206" y="4134294"/>
              <a:ext cx="1693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작업 환경에서의 </a:t>
              </a:r>
              <a:endParaRPr lang="en-US" altLang="ko-KR" sz="1600" spc="-150" dirty="0" smtClean="0">
                <a:ln w="3175">
                  <a:solidFill>
                    <a:schemeClr val="tx1">
                      <a:alpha val="75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/>
              <a:r>
                <a:rPr lang="ko-KR" altLang="en-US" sz="1600" spc="-150" dirty="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안전</a:t>
              </a:r>
              <a:r>
                <a:rPr lang="en-US" altLang="ko-KR" sz="1600" spc="-150" dirty="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&amp; </a:t>
              </a:r>
              <a:r>
                <a:rPr lang="ko-KR" altLang="en-US" sz="1600" spc="-150" dirty="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생산성 향상</a:t>
              </a:r>
              <a:endParaRPr lang="ko-KR" altLang="en-US" sz="1600" spc="-150" dirty="0">
                <a:ln w="3175">
                  <a:solidFill>
                    <a:schemeClr val="tx1">
                      <a:alpha val="75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15724" y="4847583"/>
              <a:ext cx="3840054" cy="0"/>
            </a:xfrm>
            <a:prstGeom prst="line">
              <a:avLst/>
            </a:prstGeom>
            <a:ln>
              <a:solidFill>
                <a:srgbClr val="275B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828" y="2100021"/>
              <a:ext cx="1533847" cy="1180742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148573" y="1401793"/>
            <a:ext cx="3840054" cy="4614240"/>
            <a:chOff x="4148573" y="1645633"/>
            <a:chExt cx="3840054" cy="4614240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5023841" y="1645633"/>
              <a:ext cx="2089518" cy="2089518"/>
            </a:xfrm>
            <a:prstGeom prst="ellipse">
              <a:avLst/>
            </a:prstGeom>
            <a:solidFill>
              <a:srgbClr val="255B2A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4162444" y="4967211"/>
              <a:ext cx="3812313" cy="1292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교육자나 교사가 </a:t>
              </a: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학습자의 집중 상태를 모니터링해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n w="3175">
                    <a:solidFill>
                      <a:srgbClr val="295C2F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학습자의 이해와 집중력을 파악하고</a:t>
              </a:r>
              <a:endParaRPr lang="en-US" altLang="ko-KR" sz="1400" b="1" dirty="0" smtClean="0">
                <a:ln w="3175">
                  <a:solidFill>
                    <a:srgbClr val="295C2F"/>
                  </a:solidFill>
                </a:ln>
                <a:solidFill>
                  <a:srgbClr val="275B2D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개별적인 지도 및 추가 학습 기회 제공 등을 통해</a:t>
              </a:r>
              <a:endParaRPr lang="en-US" altLang="ko-KR" sz="1400" dirty="0" smtClean="0">
                <a:ln w="3175">
                  <a:solidFill>
                    <a:srgbClr val="295C2F"/>
                  </a:solidFill>
                </a:ln>
                <a:solidFill>
                  <a:srgbClr val="275B2D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n w="3175">
                    <a:solidFill>
                      <a:srgbClr val="275B2D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학습자의 학습능력을 향상하는데 기여</a:t>
              </a:r>
              <a:endParaRPr lang="ko-KR" altLang="en-US" sz="1400" b="1" dirty="0">
                <a:ln w="3175">
                  <a:solidFill>
                    <a:srgbClr val="275B2D"/>
                  </a:solidFill>
                </a:ln>
                <a:solidFill>
                  <a:srgbClr val="275B2D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5267740" y="4261055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교육 및 학습 분야</a:t>
              </a:r>
              <a:endParaRPr lang="ko-KR" altLang="en-US" sz="1600" spc="-150" dirty="0">
                <a:ln w="3175">
                  <a:solidFill>
                    <a:schemeClr val="tx1">
                      <a:alpha val="75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4148573" y="4847583"/>
              <a:ext cx="3840054" cy="0"/>
            </a:xfrm>
            <a:prstGeom prst="line">
              <a:avLst/>
            </a:prstGeom>
            <a:ln>
              <a:solidFill>
                <a:srgbClr val="275B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22" y="1884164"/>
              <a:ext cx="1936157" cy="161245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266462" y="1401793"/>
            <a:ext cx="3840054" cy="4475740"/>
            <a:chOff x="8266462" y="1645633"/>
            <a:chExt cx="3840054" cy="447574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8280333" y="5105710"/>
              <a:ext cx="381231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 w="3175">
                    <a:solidFill>
                      <a:schemeClr val="tx1">
                        <a:alpha val="70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안구 움직임을 통해 사람들의 주의 집중력 탐지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n w="3175">
                    <a:solidFill>
                      <a:srgbClr val="295C2F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보안 </a:t>
              </a:r>
              <a:r>
                <a:rPr lang="en-US" altLang="ko-KR" sz="1400" b="1" dirty="0" smtClean="0">
                  <a:ln w="3175">
                    <a:solidFill>
                      <a:srgbClr val="295C2F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/</a:t>
              </a:r>
              <a:r>
                <a:rPr lang="ko-KR" altLang="en-US" sz="1400" b="1" dirty="0" smtClean="0">
                  <a:ln w="3175">
                    <a:solidFill>
                      <a:srgbClr val="295C2F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경계 시스템의 개선 및 강화</a:t>
              </a:r>
              <a:endParaRPr lang="en-US" altLang="ko-KR" sz="1200" dirty="0" smtClean="0">
                <a:ln w="3175">
                  <a:solidFill>
                    <a:schemeClr val="tx1">
                      <a:alpha val="70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n w="3175">
                    <a:solidFill>
                      <a:srgbClr val="275B2D"/>
                    </a:solidFill>
                  </a:ln>
                  <a:solidFill>
                    <a:srgbClr val="275B2D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위험상황을 사전에 예방 하는게 기여</a:t>
              </a:r>
              <a:endParaRPr lang="ko-KR" altLang="en-US" sz="1400" b="1" dirty="0">
                <a:ln w="3175">
                  <a:solidFill>
                    <a:srgbClr val="275B2D"/>
                  </a:solidFill>
                </a:ln>
                <a:solidFill>
                  <a:srgbClr val="275B2D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9385628" y="4261055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smtClean="0">
                  <a:ln w="3175">
                    <a:solidFill>
                      <a:schemeClr val="tx1">
                        <a:alpha val="75000"/>
                      </a:schemeClr>
                    </a:solidFill>
                  </a:ln>
                  <a:solidFill>
                    <a:srgbClr val="393939"/>
                  </a:solidFill>
                  <a:latin typeface="나눔고딕OTF" panose="020D0604000000000000" pitchFamily="34" charset="-127"/>
                  <a:ea typeface="나눔스퀘어 ExtraBold" panose="020B0600000101010101"/>
                </a:rPr>
                <a:t>보안 및 경계 감지</a:t>
              </a:r>
              <a:endParaRPr lang="ko-KR" altLang="en-US" sz="1600" spc="-150" dirty="0">
                <a:ln w="3175">
                  <a:solidFill>
                    <a:schemeClr val="tx1">
                      <a:alpha val="75000"/>
                    </a:schemeClr>
                  </a:solidFill>
                </a:ln>
                <a:solidFill>
                  <a:srgbClr val="393939"/>
                </a:solidFill>
                <a:latin typeface="나눔고딕OTF" panose="020D0604000000000000" pitchFamily="34" charset="-127"/>
                <a:ea typeface="나눔스퀘어 ExtraBold" panose="020B0600000101010101"/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8266462" y="4847583"/>
              <a:ext cx="3840054" cy="0"/>
            </a:xfrm>
            <a:prstGeom prst="line">
              <a:avLst/>
            </a:prstGeom>
            <a:ln>
              <a:solidFill>
                <a:srgbClr val="275B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9141730" y="1645633"/>
              <a:ext cx="2089518" cy="2089518"/>
              <a:chOff x="9141730" y="1645633"/>
              <a:chExt cx="2089518" cy="2089518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8314E8D7-0C84-4A65-9B23-D1A13628D52B}"/>
                  </a:ext>
                </a:extLst>
              </p:cNvPr>
              <p:cNvSpPr/>
              <p:nvPr/>
            </p:nvSpPr>
            <p:spPr>
              <a:xfrm>
                <a:off x="9141730" y="1645633"/>
                <a:ext cx="2089518" cy="2089518"/>
              </a:xfrm>
              <a:prstGeom prst="ellipse">
                <a:avLst/>
              </a:prstGeom>
              <a:solidFill>
                <a:srgbClr val="255B2A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6329" y="1923568"/>
                <a:ext cx="1043467" cy="14873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43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0916" y="5994676"/>
            <a:ext cx="3913959" cy="4770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2500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미니프로젝트</a:t>
            </a:r>
            <a:r>
              <a:rPr lang="ko-KR" altLang="en-US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sz="25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35219" y="585605"/>
            <a:ext cx="5688107" cy="5685933"/>
            <a:chOff x="14002827" y="878407"/>
            <a:chExt cx="8532161" cy="85289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5867" y="-1254633"/>
              <a:ext cx="4266080" cy="8532161"/>
              <a:chOff x="16135867" y="-1254633"/>
              <a:chExt cx="4266080" cy="853216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0">
                <a:off x="16135867" y="-1254633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5867" y="3008186"/>
              <a:ext cx="4266080" cy="8532161"/>
              <a:chOff x="16135867" y="3008186"/>
              <a:chExt cx="4266080" cy="85321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0">
                <a:off x="16135867" y="3008186"/>
                <a:ext cx="4266080" cy="853216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36017" y="5529794"/>
            <a:ext cx="289039" cy="328887"/>
            <a:chOff x="796372" y="9035681"/>
            <a:chExt cx="433559" cy="49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372" y="9035681"/>
              <a:ext cx="433559" cy="4933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0915" y="483677"/>
            <a:ext cx="8228838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2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THANK </a:t>
            </a:r>
            <a:r>
              <a:rPr lang="en-US" sz="6000" kern="0" spc="267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YOU</a:t>
            </a:r>
          </a:p>
          <a:p>
            <a:r>
              <a:rPr lang="ko-KR" altLang="en-US" sz="5000" kern="0" spc="267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5000" kern="0" spc="267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5000" kern="0" spc="267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1030156" y="5535516"/>
            <a:ext cx="4616054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삼부삼조</a:t>
            </a:r>
            <a:endParaRPr lang="en-US" sz="15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3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7393" y="4965536"/>
            <a:ext cx="992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824795" y="3136740"/>
            <a:ext cx="2523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 rot="3692681">
            <a:off x="8497090" y="-1439061"/>
            <a:ext cx="5275896" cy="4935254"/>
            <a:chOff x="6598780" y="-5370842"/>
            <a:chExt cx="8528900" cy="8532161"/>
          </a:xfrm>
        </p:grpSpPr>
        <p:grpSp>
          <p:nvGrpSpPr>
            <p:cNvPr id="9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2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1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47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이등변 삼각형 205"/>
          <p:cNvSpPr/>
          <p:nvPr/>
        </p:nvSpPr>
        <p:spPr>
          <a:xfrm rot="19796691">
            <a:off x="799456" y="2575216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86"/>
          <p:cNvSpPr txBox="1"/>
          <p:nvPr/>
        </p:nvSpPr>
        <p:spPr>
          <a:xfrm>
            <a:off x="128838" y="184609"/>
            <a:ext cx="32027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01.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프로젝트 소개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1041"/>
          <p:cNvGrpSpPr/>
          <p:nvPr/>
        </p:nvGrpSpPr>
        <p:grpSpPr>
          <a:xfrm>
            <a:off x="2946762" y="403426"/>
            <a:ext cx="9445101" cy="19047"/>
            <a:chOff x="571429" y="9672117"/>
            <a:chExt cx="17142857" cy="28571"/>
          </a:xfrm>
        </p:grpSpPr>
        <p:pic>
          <p:nvPicPr>
            <p:cNvPr id="59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60" name="한쪽 모서리가 둥근 사각형 59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65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8" name="순서도: 데이터 37"/>
          <p:cNvSpPr/>
          <p:nvPr/>
        </p:nvSpPr>
        <p:spPr>
          <a:xfrm rot="20598260" flipV="1">
            <a:off x="1594154" y="1827531"/>
            <a:ext cx="1121018" cy="256501"/>
          </a:xfrm>
          <a:prstGeom prst="flowChartInputOutput">
            <a:avLst/>
          </a:prstGeom>
          <a:solidFill>
            <a:srgbClr val="255B2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object 18"/>
          <p:cNvSpPr/>
          <p:nvPr/>
        </p:nvSpPr>
        <p:spPr>
          <a:xfrm>
            <a:off x="1775245" y="1849090"/>
            <a:ext cx="1682120" cy="4341499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580937" y="1581460"/>
            <a:ext cx="1158631" cy="406261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02643" y="1634174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김소연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데이터 128"/>
          <p:cNvSpPr/>
          <p:nvPr/>
        </p:nvSpPr>
        <p:spPr>
          <a:xfrm rot="20598260" flipV="1">
            <a:off x="3722308" y="1827531"/>
            <a:ext cx="1121018" cy="256501"/>
          </a:xfrm>
          <a:prstGeom prst="flowChartInputOutput">
            <a:avLst/>
          </a:prstGeom>
          <a:solidFill>
            <a:srgbClr val="255B2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object 18"/>
          <p:cNvSpPr/>
          <p:nvPr/>
        </p:nvSpPr>
        <p:spPr>
          <a:xfrm>
            <a:off x="3889873" y="1849090"/>
            <a:ext cx="1682120" cy="4341499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709091" y="1581460"/>
            <a:ext cx="1158631" cy="406261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929740" y="1634174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김윤호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8" name="순서도: 데이터 137"/>
          <p:cNvSpPr/>
          <p:nvPr/>
        </p:nvSpPr>
        <p:spPr>
          <a:xfrm rot="20598260" flipV="1">
            <a:off x="5850462" y="1827531"/>
            <a:ext cx="1121018" cy="256501"/>
          </a:xfrm>
          <a:prstGeom prst="flowChartInputOutput">
            <a:avLst/>
          </a:prstGeom>
          <a:solidFill>
            <a:srgbClr val="255B2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object 18"/>
          <p:cNvSpPr/>
          <p:nvPr/>
        </p:nvSpPr>
        <p:spPr>
          <a:xfrm>
            <a:off x="6004502" y="1849090"/>
            <a:ext cx="1682120" cy="4341499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837245" y="1581460"/>
            <a:ext cx="1158631" cy="406261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6065374" y="1634174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박성호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4" name="순서도: 데이터 153"/>
          <p:cNvSpPr/>
          <p:nvPr/>
        </p:nvSpPr>
        <p:spPr>
          <a:xfrm rot="20598260" flipV="1">
            <a:off x="10106769" y="1827531"/>
            <a:ext cx="1121018" cy="256501"/>
          </a:xfrm>
          <a:prstGeom prst="flowChartInputOutput">
            <a:avLst/>
          </a:prstGeom>
          <a:solidFill>
            <a:srgbClr val="255B2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object 18"/>
          <p:cNvSpPr/>
          <p:nvPr/>
        </p:nvSpPr>
        <p:spPr>
          <a:xfrm>
            <a:off x="10233761" y="1849090"/>
            <a:ext cx="1682120" cy="4341499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0093552" y="1581460"/>
            <a:ext cx="1158631" cy="406261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10315258" y="1634174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최예진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9" name="순서도: 데이터 158"/>
          <p:cNvSpPr/>
          <p:nvPr/>
        </p:nvSpPr>
        <p:spPr>
          <a:xfrm rot="20598260" flipV="1">
            <a:off x="7978616" y="1827531"/>
            <a:ext cx="1121018" cy="256501"/>
          </a:xfrm>
          <a:prstGeom prst="flowChartInputOutput">
            <a:avLst/>
          </a:prstGeom>
          <a:solidFill>
            <a:srgbClr val="255B2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object 18"/>
          <p:cNvSpPr/>
          <p:nvPr/>
        </p:nvSpPr>
        <p:spPr>
          <a:xfrm>
            <a:off x="8119131" y="1849090"/>
            <a:ext cx="1682120" cy="4341499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965399" y="1581460"/>
            <a:ext cx="1158631" cy="406261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8187105" y="1634174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지민지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3" name="그룹 1041"/>
          <p:cNvGrpSpPr/>
          <p:nvPr/>
        </p:nvGrpSpPr>
        <p:grpSpPr>
          <a:xfrm>
            <a:off x="1914327" y="3533359"/>
            <a:ext cx="1403955" cy="19047"/>
            <a:chOff x="571429" y="9672117"/>
            <a:chExt cx="17142857" cy="28571"/>
          </a:xfrm>
        </p:grpSpPr>
        <p:pic>
          <p:nvPicPr>
            <p:cNvPr id="164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72" name="그룹 1041"/>
          <p:cNvGrpSpPr/>
          <p:nvPr/>
        </p:nvGrpSpPr>
        <p:grpSpPr>
          <a:xfrm>
            <a:off x="4028955" y="3533359"/>
            <a:ext cx="1403955" cy="19047"/>
            <a:chOff x="571429" y="9672117"/>
            <a:chExt cx="17142857" cy="28571"/>
          </a:xfrm>
        </p:grpSpPr>
        <p:pic>
          <p:nvPicPr>
            <p:cNvPr id="173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81" name="그룹 1041"/>
          <p:cNvGrpSpPr/>
          <p:nvPr/>
        </p:nvGrpSpPr>
        <p:grpSpPr>
          <a:xfrm>
            <a:off x="6143584" y="3533359"/>
            <a:ext cx="1403955" cy="19047"/>
            <a:chOff x="571429" y="9672117"/>
            <a:chExt cx="17142857" cy="28571"/>
          </a:xfrm>
        </p:grpSpPr>
        <p:pic>
          <p:nvPicPr>
            <p:cNvPr id="182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97" name="그룹 1041"/>
          <p:cNvGrpSpPr/>
          <p:nvPr/>
        </p:nvGrpSpPr>
        <p:grpSpPr>
          <a:xfrm>
            <a:off x="8258213" y="3533359"/>
            <a:ext cx="1403955" cy="19047"/>
            <a:chOff x="571429" y="9672117"/>
            <a:chExt cx="17142857" cy="28571"/>
          </a:xfrm>
        </p:grpSpPr>
        <p:pic>
          <p:nvPicPr>
            <p:cNvPr id="198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199" name="그룹 1041"/>
          <p:cNvGrpSpPr/>
          <p:nvPr/>
        </p:nvGrpSpPr>
        <p:grpSpPr>
          <a:xfrm>
            <a:off x="10372843" y="3533359"/>
            <a:ext cx="1403955" cy="19047"/>
            <a:chOff x="571429" y="9672117"/>
            <a:chExt cx="17142857" cy="28571"/>
          </a:xfrm>
        </p:grpSpPr>
        <p:pic>
          <p:nvPicPr>
            <p:cNvPr id="200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202" name="TextBox 201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en-US" altLang="ko-KR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및 분석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환경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2035153"/>
            <a:ext cx="1341120" cy="594360"/>
            <a:chOff x="0" y="2035153"/>
            <a:chExt cx="1341120" cy="594360"/>
          </a:xfrm>
        </p:grpSpPr>
        <p:sp>
          <p:nvSpPr>
            <p:cNvPr id="207" name="직사각형 206"/>
            <p:cNvSpPr/>
            <p:nvPr/>
          </p:nvSpPr>
          <p:spPr>
            <a:xfrm>
              <a:off x="0" y="2035153"/>
              <a:ext cx="1341120" cy="594360"/>
            </a:xfrm>
            <a:prstGeom prst="rect">
              <a:avLst/>
            </a:prstGeom>
            <a:solidFill>
              <a:srgbClr val="255B2A">
                <a:alpha val="9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5476" y="2070723"/>
              <a:ext cx="1184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 </a:t>
              </a:r>
            </a:p>
            <a:p>
              <a:r>
                <a:rPr lang="ko-KR" altLang="en-US" sz="1400" dirty="0" smtClean="0">
                  <a:ln w="3175"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  <a:endParaRPr lang="ko-KR" altLang="en-US" sz="1400" dirty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3610"/>
          <a:stretch/>
        </p:blipFill>
        <p:spPr>
          <a:xfrm>
            <a:off x="6232072" y="2018250"/>
            <a:ext cx="1160606" cy="1469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01" y="1985194"/>
            <a:ext cx="1176405" cy="15498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r="553"/>
          <a:stretch/>
        </p:blipFill>
        <p:spPr>
          <a:xfrm>
            <a:off x="8445996" y="1994665"/>
            <a:ext cx="1145107" cy="15265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947" y="1998231"/>
            <a:ext cx="1253033" cy="15417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rcRect r="1234" b="4434"/>
          <a:stretch/>
        </p:blipFill>
        <p:spPr>
          <a:xfrm>
            <a:off x="4125711" y="1987722"/>
            <a:ext cx="1201570" cy="14998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7710" y="3671166"/>
            <a:ext cx="139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58213" y="3648887"/>
            <a:ext cx="1436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lang="en-US" altLang="ko-KR" sz="1600" dirty="0" smtClean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15673" y="3671166"/>
            <a:ext cx="139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Visioning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 </a:t>
            </a:r>
            <a:r>
              <a:rPr lang="ko-KR" altLang="en-US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600" dirty="0" smtClean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57929" y="3671166"/>
            <a:ext cx="139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en-US" altLang="ko-KR" sz="1600" dirty="0" smtClean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endParaRPr lang="en-US" altLang="ko-KR" sz="1600" dirty="0" smtClean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372843" y="3671166"/>
            <a:ext cx="139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Yolo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 </a:t>
            </a:r>
            <a:r>
              <a:rPr lang="ko-KR" altLang="en-US" sz="1600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600" dirty="0" smtClean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6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bject 18"/>
          <p:cNvSpPr/>
          <p:nvPr/>
        </p:nvSpPr>
        <p:spPr>
          <a:xfrm>
            <a:off x="1919458" y="1585410"/>
            <a:ext cx="9786696" cy="5058457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rgbClr val="F2F7F3"/>
          </a:solidFill>
          <a:ln w="12700">
            <a:solidFill>
              <a:srgbClr val="275B2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6" name="이등변 삼각형 205"/>
          <p:cNvSpPr/>
          <p:nvPr/>
        </p:nvSpPr>
        <p:spPr>
          <a:xfrm rot="19796691">
            <a:off x="799456" y="3564924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86"/>
          <p:cNvSpPr txBox="1"/>
          <p:nvPr/>
        </p:nvSpPr>
        <p:spPr>
          <a:xfrm>
            <a:off x="128838" y="184609"/>
            <a:ext cx="32027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01.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프로젝트 소개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1041"/>
          <p:cNvGrpSpPr/>
          <p:nvPr/>
        </p:nvGrpSpPr>
        <p:grpSpPr>
          <a:xfrm>
            <a:off x="2946762" y="403426"/>
            <a:ext cx="9445101" cy="19047"/>
            <a:chOff x="571429" y="9672117"/>
            <a:chExt cx="17142857" cy="28571"/>
          </a:xfrm>
        </p:grpSpPr>
        <p:pic>
          <p:nvPicPr>
            <p:cNvPr id="59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60" name="한쪽 모서리가 둥근 사각형 59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65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및 분석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환경</a:t>
            </a:r>
            <a:endParaRPr lang="en-US" altLang="ko-KR" sz="1400" dirty="0" smtClean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205" y="2834724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en-US" altLang="ko-KR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1919458" y="1274688"/>
            <a:ext cx="9786696" cy="559519"/>
          </a:xfrm>
          <a:prstGeom prst="rect">
            <a:avLst/>
          </a:prstGeom>
          <a:solidFill>
            <a:srgbClr val="275B2D"/>
          </a:solidFill>
          <a:ln w="12700">
            <a:solidFill>
              <a:srgbClr val="275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3696642" y="1984153"/>
            <a:ext cx="989106" cy="341578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3859813" y="1262061"/>
            <a:ext cx="678248" cy="584775"/>
            <a:chOff x="1815354" y="1513070"/>
            <a:chExt cx="678248" cy="584775"/>
          </a:xfrm>
        </p:grpSpPr>
        <p:sp>
          <p:nvSpPr>
            <p:cNvPr id="83" name="직사각형 82"/>
            <p:cNvSpPr/>
            <p:nvPr/>
          </p:nvSpPr>
          <p:spPr>
            <a:xfrm>
              <a:off x="1815354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090928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22</a:t>
              </a:r>
              <a:endParaRPr lang="ko-KR" altLang="en-US" sz="11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0928" y="1779085"/>
              <a:ext cx="4026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Tue</a:t>
              </a:r>
              <a:endParaRPr lang="ko-KR" altLang="en-US" sz="1050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4978592" y="1262061"/>
            <a:ext cx="739162" cy="584775"/>
            <a:chOff x="2552610" y="1513070"/>
            <a:chExt cx="739162" cy="584775"/>
          </a:xfrm>
        </p:grpSpPr>
        <p:sp>
          <p:nvSpPr>
            <p:cNvPr id="87" name="직사각형 86"/>
            <p:cNvSpPr/>
            <p:nvPr/>
          </p:nvSpPr>
          <p:spPr>
            <a:xfrm>
              <a:off x="2552610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828184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23</a:t>
              </a:r>
              <a:endParaRPr lang="ko-KR" altLang="en-US" sz="1100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828184" y="1779085"/>
              <a:ext cx="463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Wed</a:t>
              </a:r>
              <a:endParaRPr lang="ko-KR" altLang="en-US" sz="1050" dirty="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127925" y="1262061"/>
            <a:ext cx="731148" cy="584775"/>
            <a:chOff x="3647881" y="1513070"/>
            <a:chExt cx="731148" cy="584775"/>
          </a:xfrm>
        </p:grpSpPr>
        <p:sp>
          <p:nvSpPr>
            <p:cNvPr id="92" name="직사각형 91"/>
            <p:cNvSpPr/>
            <p:nvPr/>
          </p:nvSpPr>
          <p:spPr>
            <a:xfrm>
              <a:off x="3647881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923455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24</a:t>
              </a:r>
              <a:endParaRPr lang="ko-KR" altLang="en-US" sz="11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923455" y="1779085"/>
              <a:ext cx="4555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Thur</a:t>
              </a:r>
              <a:endParaRPr lang="ko-KR" altLang="en-US" sz="105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403977" y="1262061"/>
            <a:ext cx="630158" cy="584775"/>
            <a:chOff x="4498036" y="1513070"/>
            <a:chExt cx="630158" cy="584775"/>
          </a:xfrm>
        </p:grpSpPr>
        <p:sp>
          <p:nvSpPr>
            <p:cNvPr id="96" name="직사각형 95"/>
            <p:cNvSpPr/>
            <p:nvPr/>
          </p:nvSpPr>
          <p:spPr>
            <a:xfrm>
              <a:off x="4498036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773610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25</a:t>
              </a:r>
              <a:endParaRPr lang="ko-KR" altLang="en-US" sz="110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773610" y="1779085"/>
              <a:ext cx="32573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Fri</a:t>
              </a:r>
              <a:endParaRPr lang="ko-KR" altLang="en-US" sz="1050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8549277" y="1262061"/>
            <a:ext cx="647792" cy="584775"/>
            <a:chOff x="5367846" y="1513070"/>
            <a:chExt cx="647792" cy="584775"/>
          </a:xfrm>
        </p:grpSpPr>
        <p:sp>
          <p:nvSpPr>
            <p:cNvPr id="100" name="직사각형 99"/>
            <p:cNvSpPr/>
            <p:nvPr/>
          </p:nvSpPr>
          <p:spPr>
            <a:xfrm>
              <a:off x="5367846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643420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26</a:t>
              </a:r>
              <a:endParaRPr lang="ko-KR" altLang="en-US" sz="1100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643420" y="1779085"/>
              <a:ext cx="3722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Sat</a:t>
              </a:r>
              <a:endParaRPr lang="ko-KR" altLang="en-US" sz="1050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9618273" y="1262061"/>
            <a:ext cx="684660" cy="584775"/>
            <a:chOff x="6237656" y="1513070"/>
            <a:chExt cx="684660" cy="584775"/>
          </a:xfrm>
        </p:grpSpPr>
        <p:sp>
          <p:nvSpPr>
            <p:cNvPr id="104" name="직사각형 103"/>
            <p:cNvSpPr/>
            <p:nvPr/>
          </p:nvSpPr>
          <p:spPr>
            <a:xfrm>
              <a:off x="6237656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513230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27</a:t>
              </a:r>
              <a:endParaRPr lang="ko-KR" altLang="en-US" sz="11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513230" y="1779085"/>
              <a:ext cx="4090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Sun</a:t>
              </a:r>
              <a:endParaRPr lang="ko-KR" altLang="en-US" sz="1050" dirty="0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811041" y="1262061"/>
            <a:ext cx="739162" cy="584775"/>
            <a:chOff x="7067996" y="1513070"/>
            <a:chExt cx="739162" cy="584775"/>
          </a:xfrm>
        </p:grpSpPr>
        <p:sp>
          <p:nvSpPr>
            <p:cNvPr id="112" name="직사각형 111"/>
            <p:cNvSpPr/>
            <p:nvPr/>
          </p:nvSpPr>
          <p:spPr>
            <a:xfrm>
              <a:off x="7067996" y="1513070"/>
              <a:ext cx="4331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endParaRPr lang="ko-KR" altLang="en-US" sz="32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343570" y="1566216"/>
              <a:ext cx="354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28</a:t>
              </a:r>
              <a:endParaRPr lang="ko-KR" altLang="en-US" sz="11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343570" y="1779085"/>
              <a:ext cx="4635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Mon</a:t>
              </a:r>
              <a:endParaRPr lang="ko-KR" altLang="en-US" sz="1050" dirty="0"/>
            </a:p>
          </p:txBody>
        </p:sp>
      </p:grpSp>
      <p:sp>
        <p:nvSpPr>
          <p:cNvPr id="123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4174324" y="2585079"/>
            <a:ext cx="1220677" cy="341578"/>
          </a:xfrm>
          <a:prstGeom prst="roundRect">
            <a:avLst/>
          </a:prstGeom>
          <a:solidFill>
            <a:srgbClr val="007095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4534515" y="3209012"/>
            <a:ext cx="2026541" cy="341578"/>
          </a:xfrm>
          <a:prstGeom prst="roundRect">
            <a:avLst/>
          </a:prstGeom>
          <a:solidFill>
            <a:srgbClr val="1E3252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5914655" y="5357199"/>
            <a:ext cx="4720148" cy="341578"/>
          </a:xfrm>
          <a:prstGeom prst="roundRect">
            <a:avLst/>
          </a:prstGeom>
          <a:solidFill>
            <a:srgbClr val="007095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4744968" y="3938929"/>
            <a:ext cx="5701945" cy="341578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373083" y="4737009"/>
            <a:ext cx="2152651" cy="341578"/>
          </a:xfrm>
          <a:prstGeom prst="roundRect">
            <a:avLst/>
          </a:prstGeom>
          <a:solidFill>
            <a:srgbClr val="1E3252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21858" y="2022779"/>
            <a:ext cx="1452642" cy="4420222"/>
            <a:chOff x="1994579" y="2022779"/>
            <a:chExt cx="1452642" cy="4420222"/>
          </a:xfrm>
        </p:grpSpPr>
        <p:sp>
          <p:nvSpPr>
            <p:cNvPr id="74" name="직사각형 73"/>
            <p:cNvSpPr/>
            <p:nvPr/>
          </p:nvSpPr>
          <p:spPr>
            <a:xfrm>
              <a:off x="2246251" y="2652773"/>
              <a:ext cx="94929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수집</a:t>
              </a:r>
              <a:endParaRPr lang="en-US" altLang="ko-KR" sz="1200" dirty="0" smtClean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174116" y="3244619"/>
              <a:ext cx="109356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전처리</a:t>
              </a:r>
              <a:endParaRPr lang="ko-KR" altLang="en-US" sz="1200" dirty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94579" y="3836465"/>
              <a:ext cx="1452642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Machine Learning</a:t>
              </a:r>
            </a:p>
            <a:p>
              <a:pPr algn="ctr"/>
              <a:r>
                <a:rPr lang="en-US" altLang="ko-KR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&amp;</a:t>
              </a:r>
            </a:p>
            <a:p>
              <a:pPr algn="ctr"/>
              <a:r>
                <a:rPr lang="en-US" altLang="ko-KR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Deep Learning</a:t>
              </a:r>
              <a:endParaRPr lang="ko-KR" altLang="en-US" sz="1200" dirty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318386" y="2022779"/>
              <a:ext cx="805028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주제 선정</a:t>
              </a:r>
              <a:endParaRPr lang="ko-KR" altLang="en-US" sz="1200" dirty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152475" y="4797643"/>
              <a:ext cx="1136850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시각화 및 분석</a:t>
              </a:r>
              <a:endParaRPr lang="ko-KR" altLang="en-US" sz="1200" dirty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318386" y="5981336"/>
              <a:ext cx="80502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PPT </a:t>
              </a:r>
              <a:r>
                <a:rPr lang="ko-KR" altLang="en-US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제작</a:t>
              </a:r>
              <a:endParaRPr lang="en-US" altLang="ko-KR" sz="1200" dirty="0" smtClean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ko-KR" altLang="en-US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발표 준비</a:t>
              </a:r>
              <a:endParaRPr lang="ko-KR" altLang="en-US" sz="1200" dirty="0">
                <a:ln>
                  <a:solidFill>
                    <a:srgbClr val="2F6134"/>
                  </a:solidFill>
                </a:ln>
                <a:solidFill>
                  <a:srgbClr val="306135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2307005" y="5389489"/>
              <a:ext cx="82779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rgbClr val="2F6134"/>
                    </a:solidFill>
                  </a:ln>
                  <a:solidFill>
                    <a:srgbClr val="306135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Visioning</a:t>
              </a: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4744968" y="1384905"/>
            <a:ext cx="0" cy="5177820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5917220" y="1384905"/>
            <a:ext cx="0" cy="5177820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7089472" y="1274688"/>
            <a:ext cx="0" cy="5288037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8290299" y="1446012"/>
            <a:ext cx="0" cy="5116713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9462551" y="1446012"/>
            <a:ext cx="0" cy="5116713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10634803" y="1446012"/>
            <a:ext cx="0" cy="5116713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22023" y="2432018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1922023" y="3079718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1922023" y="3666180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1922023" y="4613963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1922023" y="5206882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922023" y="5842517"/>
            <a:ext cx="9786696" cy="0"/>
          </a:xfrm>
          <a:prstGeom prst="line">
            <a:avLst/>
          </a:prstGeom>
          <a:ln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649593" y="1384905"/>
            <a:ext cx="0" cy="5177820"/>
          </a:xfrm>
          <a:prstGeom prst="line">
            <a:avLst/>
          </a:prstGeom>
          <a:ln w="6350">
            <a:solidFill>
              <a:srgbClr val="275B2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373083" y="5992833"/>
            <a:ext cx="3068116" cy="341578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이등변 삼각형 205"/>
          <p:cNvSpPr/>
          <p:nvPr/>
        </p:nvSpPr>
        <p:spPr>
          <a:xfrm rot="19796691">
            <a:off x="799456" y="4551990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86"/>
          <p:cNvSpPr txBox="1"/>
          <p:nvPr/>
        </p:nvSpPr>
        <p:spPr>
          <a:xfrm>
            <a:off x="128838" y="184609"/>
            <a:ext cx="32027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01.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프로젝트 소개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1041"/>
          <p:cNvGrpSpPr/>
          <p:nvPr/>
        </p:nvGrpSpPr>
        <p:grpSpPr>
          <a:xfrm>
            <a:off x="2946762" y="403426"/>
            <a:ext cx="9445101" cy="19047"/>
            <a:chOff x="571429" y="9672117"/>
            <a:chExt cx="17142857" cy="28571"/>
          </a:xfrm>
        </p:grpSpPr>
        <p:pic>
          <p:nvPicPr>
            <p:cNvPr id="59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1096016"/>
            <a:ext cx="1148429" cy="5761984"/>
            <a:chOff x="0" y="1096016"/>
            <a:chExt cx="1148429" cy="5761984"/>
          </a:xfrm>
        </p:grpSpPr>
        <p:sp>
          <p:nvSpPr>
            <p:cNvPr id="60" name="한쪽 모서리가 둥근 사각형 59"/>
            <p:cNvSpPr/>
            <p:nvPr/>
          </p:nvSpPr>
          <p:spPr>
            <a:xfrm>
              <a:off x="0" y="1096016"/>
              <a:ext cx="1148429" cy="5761984"/>
            </a:xfrm>
            <a:prstGeom prst="round1Rect">
              <a:avLst/>
            </a:prstGeom>
            <a:solidFill>
              <a:srgbClr val="628C65"/>
            </a:solidFill>
            <a:ln>
              <a:noFill/>
            </a:ln>
            <a:effectLst>
              <a:outerShdw blurRad="114300" dist="38100" dir="30000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1006"/>
            <p:cNvGrpSpPr/>
            <p:nvPr/>
          </p:nvGrpSpPr>
          <p:grpSpPr>
            <a:xfrm>
              <a:off x="55444" y="1266155"/>
              <a:ext cx="208725" cy="237500"/>
              <a:chOff x="754747" y="898266"/>
              <a:chExt cx="314836" cy="358240"/>
            </a:xfrm>
          </p:grpSpPr>
          <p:pic>
            <p:nvPicPr>
              <p:cNvPr id="65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747" y="898266"/>
                <a:ext cx="314836" cy="358240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210586" y="1185301"/>
              <a:ext cx="928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n w="9525"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MINI PROJECT</a:t>
              </a:r>
              <a:endParaRPr lang="ko-KR" altLang="en-US" sz="1000" dirty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07" name="직사각형 206"/>
          <p:cNvSpPr/>
          <p:nvPr/>
        </p:nvSpPr>
        <p:spPr>
          <a:xfrm>
            <a:off x="4205" y="3821790"/>
            <a:ext cx="1341120" cy="799793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en-US" altLang="ko-KR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45476" y="387529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</a:p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및 분석</a:t>
            </a:r>
            <a:endParaRPr lang="en-US" altLang="ko-KR" sz="1400" dirty="0" smtClean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환경</a:t>
            </a:r>
            <a:endParaRPr lang="en-US" altLang="ko-KR" sz="1400" dirty="0" smtClean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21633" y="1275365"/>
            <a:ext cx="3858405" cy="1218976"/>
            <a:chOff x="1756586" y="1275365"/>
            <a:chExt cx="3858405" cy="1218976"/>
          </a:xfrm>
        </p:grpSpPr>
        <p:sp>
          <p:nvSpPr>
            <p:cNvPr id="80" name="object 18"/>
            <p:cNvSpPr/>
            <p:nvPr/>
          </p:nvSpPr>
          <p:spPr>
            <a:xfrm>
              <a:off x="1756586" y="1297119"/>
              <a:ext cx="3858405" cy="1197222"/>
            </a:xfrm>
            <a:custGeom>
              <a:avLst/>
              <a:gdLst/>
              <a:ahLst/>
              <a:cxnLst/>
              <a:rect l="l" t="t" r="r" b="b"/>
              <a:pathLst>
                <a:path w="2781300" h="1169035">
                  <a:moveTo>
                    <a:pt x="0" y="1168908"/>
                  </a:moveTo>
                  <a:lnTo>
                    <a:pt x="2781300" y="1168908"/>
                  </a:lnTo>
                  <a:lnTo>
                    <a:pt x="2781300" y="0"/>
                  </a:lnTo>
                  <a:lnTo>
                    <a:pt x="0" y="0"/>
                  </a:lnTo>
                  <a:lnTo>
                    <a:pt x="0" y="1168908"/>
                  </a:lnTo>
                  <a:close/>
                </a:path>
              </a:pathLst>
            </a:custGeom>
            <a:solidFill>
              <a:srgbClr val="F2F7F3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1" name="object 19"/>
            <p:cNvSpPr/>
            <p:nvPr/>
          </p:nvSpPr>
          <p:spPr>
            <a:xfrm>
              <a:off x="1756586" y="1276829"/>
              <a:ext cx="3858405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6" name="object 20"/>
            <p:cNvSpPr/>
            <p:nvPr/>
          </p:nvSpPr>
          <p:spPr>
            <a:xfrm>
              <a:off x="1756586" y="1276829"/>
              <a:ext cx="3858405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0" y="345948"/>
                  </a:moveTo>
                  <a:lnTo>
                    <a:pt x="2781300" y="345948"/>
                  </a:lnTo>
                  <a:lnTo>
                    <a:pt x="2781300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2700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29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069" y="1841142"/>
              <a:ext cx="1494336" cy="443304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2617395" y="1275365"/>
              <a:ext cx="2136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언어</a:t>
              </a:r>
              <a:r>
                <a:rPr lang="en-US" altLang="ko-KR" sz="1600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(</a:t>
              </a:r>
              <a:r>
                <a:rPr lang="en-US" altLang="ko-KR" sz="1600" b="1" spc="100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맑은 고딕"/>
                </a:rPr>
                <a:t>Langua</a:t>
              </a:r>
              <a:r>
                <a:rPr lang="en-US" altLang="ko-KR" sz="1600" b="1" spc="110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맑은 고딕"/>
                </a:rPr>
                <a:t>g</a:t>
              </a:r>
              <a:r>
                <a:rPr lang="en-US" altLang="ko-KR" sz="1600" b="1" spc="140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  <a:cs typeface="맑은 고딕"/>
                </a:rPr>
                <a:t>e)</a:t>
              </a:r>
              <a:endParaRPr lang="ko-KR" altLang="en-US" sz="1600" dirty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151" name="object 18"/>
          <p:cNvSpPr/>
          <p:nvPr/>
        </p:nvSpPr>
        <p:spPr>
          <a:xfrm>
            <a:off x="2121633" y="2919253"/>
            <a:ext cx="3858405" cy="3734436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rgbClr val="F2F7F3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object 19"/>
          <p:cNvSpPr/>
          <p:nvPr/>
        </p:nvSpPr>
        <p:spPr>
          <a:xfrm>
            <a:off x="2121633" y="2898963"/>
            <a:ext cx="3858405" cy="354419"/>
          </a:xfrm>
          <a:custGeom>
            <a:avLst/>
            <a:gdLst/>
            <a:ahLst/>
            <a:cxnLst/>
            <a:rect l="l" t="t" r="r" b="b"/>
            <a:pathLst>
              <a:path w="2781300" h="346075">
                <a:moveTo>
                  <a:pt x="2781300" y="0"/>
                </a:moveTo>
                <a:lnTo>
                  <a:pt x="0" y="0"/>
                </a:lnTo>
                <a:lnTo>
                  <a:pt x="0" y="345948"/>
                </a:lnTo>
                <a:lnTo>
                  <a:pt x="2781300" y="345948"/>
                </a:lnTo>
                <a:lnTo>
                  <a:pt x="2781300" y="0"/>
                </a:lnTo>
                <a:close/>
              </a:path>
            </a:pathLst>
          </a:custGeom>
          <a:solidFill>
            <a:srgbClr val="255B2A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object 20"/>
          <p:cNvSpPr/>
          <p:nvPr/>
        </p:nvSpPr>
        <p:spPr>
          <a:xfrm>
            <a:off x="2121633" y="2898963"/>
            <a:ext cx="3858405" cy="354419"/>
          </a:xfrm>
          <a:custGeom>
            <a:avLst/>
            <a:gdLst/>
            <a:ahLst/>
            <a:cxnLst/>
            <a:rect l="l" t="t" r="r" b="b"/>
            <a:pathLst>
              <a:path w="2781300" h="346075">
                <a:moveTo>
                  <a:pt x="0" y="345948"/>
                </a:moveTo>
                <a:lnTo>
                  <a:pt x="2781300" y="345948"/>
                </a:lnTo>
                <a:lnTo>
                  <a:pt x="278130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447755" y="2897499"/>
            <a:ext cx="120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툴</a:t>
            </a:r>
            <a:r>
              <a:rPr lang="en-US" altLang="ko-KR" sz="16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(</a:t>
            </a:r>
            <a:r>
              <a:rPr lang="en-US" altLang="ko-KR" sz="1600" b="1" spc="1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맑은 고딕"/>
              </a:rPr>
              <a:t>Tool</a:t>
            </a:r>
            <a:r>
              <a:rPr lang="en-US" altLang="ko-KR" sz="1600" b="1" spc="14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맑은 고딕"/>
              </a:rPr>
              <a:t>)</a:t>
            </a:r>
            <a:endParaRPr lang="ko-KR" altLang="en-US" sz="1600" dirty="0">
              <a:ln>
                <a:solidFill>
                  <a:schemeClr val="bg1">
                    <a:alpha val="7200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68" y="3548942"/>
            <a:ext cx="863224" cy="1056143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85" y="3704485"/>
            <a:ext cx="1675401" cy="951935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9135" y="5312696"/>
            <a:ext cx="1600392" cy="1010774"/>
          </a:xfrm>
          <a:prstGeom prst="rect">
            <a:avLst/>
          </a:prstGeom>
        </p:spPr>
      </p:pic>
      <p:pic>
        <p:nvPicPr>
          <p:cNvPr id="107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15347" y="5476467"/>
            <a:ext cx="1416022" cy="694830"/>
          </a:xfrm>
          <a:prstGeom prst="rect">
            <a:avLst/>
          </a:prstGeom>
        </p:spPr>
      </p:pic>
      <p:sp>
        <p:nvSpPr>
          <p:cNvPr id="155" name="object 18"/>
          <p:cNvSpPr/>
          <p:nvPr/>
        </p:nvSpPr>
        <p:spPr>
          <a:xfrm>
            <a:off x="6561043" y="1264369"/>
            <a:ext cx="5103934" cy="5389320"/>
          </a:xfrm>
          <a:custGeom>
            <a:avLst/>
            <a:gdLst/>
            <a:ahLst/>
            <a:cxnLst/>
            <a:rect l="l" t="t" r="r" b="b"/>
            <a:pathLst>
              <a:path w="2781300" h="1169035">
                <a:moveTo>
                  <a:pt x="0" y="1168908"/>
                </a:moveTo>
                <a:lnTo>
                  <a:pt x="2781300" y="1168908"/>
                </a:lnTo>
                <a:lnTo>
                  <a:pt x="2781300" y="0"/>
                </a:lnTo>
                <a:lnTo>
                  <a:pt x="0" y="0"/>
                </a:lnTo>
                <a:lnTo>
                  <a:pt x="0" y="1168908"/>
                </a:lnTo>
                <a:close/>
              </a:path>
            </a:pathLst>
          </a:custGeom>
          <a:solidFill>
            <a:srgbClr val="F2F7F3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6" name="object 19"/>
          <p:cNvSpPr/>
          <p:nvPr/>
        </p:nvSpPr>
        <p:spPr>
          <a:xfrm>
            <a:off x="6561043" y="1266669"/>
            <a:ext cx="5103934" cy="354419"/>
          </a:xfrm>
          <a:custGeom>
            <a:avLst/>
            <a:gdLst/>
            <a:ahLst/>
            <a:cxnLst/>
            <a:rect l="l" t="t" r="r" b="b"/>
            <a:pathLst>
              <a:path w="2781300" h="346075">
                <a:moveTo>
                  <a:pt x="2781300" y="0"/>
                </a:moveTo>
                <a:lnTo>
                  <a:pt x="0" y="0"/>
                </a:lnTo>
                <a:lnTo>
                  <a:pt x="0" y="345948"/>
                </a:lnTo>
                <a:lnTo>
                  <a:pt x="2781300" y="345948"/>
                </a:lnTo>
                <a:lnTo>
                  <a:pt x="2781300" y="0"/>
                </a:lnTo>
                <a:close/>
              </a:path>
            </a:pathLst>
          </a:custGeom>
          <a:solidFill>
            <a:srgbClr val="255B2A"/>
          </a:solidFill>
          <a:ln w="12700">
            <a:solidFill>
              <a:srgbClr val="25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975022" y="1275281"/>
            <a:ext cx="235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분석 도구</a:t>
            </a:r>
            <a:r>
              <a:rPr lang="en-US" altLang="ko-KR" sz="16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(</a:t>
            </a:r>
            <a:r>
              <a:rPr lang="en-US" altLang="ko-KR" sz="1600" b="1" spc="100" dirty="0" smtClean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  <a:cs typeface="맑은 고딕"/>
              </a:rPr>
              <a:t>Analysis)</a:t>
            </a:r>
            <a:endParaRPr lang="ko-KR" altLang="en-US" sz="1600" dirty="0">
              <a:ln>
                <a:solidFill>
                  <a:schemeClr val="bg1">
                    <a:alpha val="7200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119" name="object 24"/>
          <p:cNvSpPr/>
          <p:nvPr/>
        </p:nvSpPr>
        <p:spPr>
          <a:xfrm>
            <a:off x="6681459" y="1845384"/>
            <a:ext cx="4840898" cy="1148802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6"/>
                </a:moveTo>
                <a:lnTo>
                  <a:pt x="4529328" y="1034796"/>
                </a:lnTo>
                <a:lnTo>
                  <a:pt x="4529328" y="0"/>
                </a:lnTo>
                <a:lnTo>
                  <a:pt x="0" y="0"/>
                </a:lnTo>
                <a:lnTo>
                  <a:pt x="0" y="1034796"/>
                </a:lnTo>
                <a:close/>
              </a:path>
            </a:pathLst>
          </a:custGeom>
          <a:ln w="127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1" name="object 27"/>
          <p:cNvSpPr txBox="1"/>
          <p:nvPr/>
        </p:nvSpPr>
        <p:spPr>
          <a:xfrm>
            <a:off x="6673395" y="1856822"/>
            <a:ext cx="1683189" cy="273793"/>
          </a:xfrm>
          <a:prstGeom prst="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pic>
        <p:nvPicPr>
          <p:cNvPr id="108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87870" y="2328422"/>
            <a:ext cx="1178372" cy="367826"/>
          </a:xfrm>
          <a:prstGeom prst="rect">
            <a:avLst/>
          </a:prstGeom>
        </p:spPr>
      </p:pic>
      <p:pic>
        <p:nvPicPr>
          <p:cNvPr id="109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09097" y="2307304"/>
            <a:ext cx="1173270" cy="410062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5222" y="2185204"/>
            <a:ext cx="661320" cy="65426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9397" y="2085898"/>
            <a:ext cx="791765" cy="8528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57660" y="1843034"/>
            <a:ext cx="696344" cy="279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455"/>
              </a:spcBef>
              <a:defRPr/>
            </a:pPr>
            <a:r>
              <a:rPr lang="ko-KR" altLang="en-US" sz="1400" b="1" spc="-7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전처리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58" name="object 24"/>
          <p:cNvSpPr/>
          <p:nvPr/>
        </p:nvSpPr>
        <p:spPr>
          <a:xfrm>
            <a:off x="6681459" y="3443925"/>
            <a:ext cx="4840898" cy="1148802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6"/>
                </a:moveTo>
                <a:lnTo>
                  <a:pt x="4529328" y="1034796"/>
                </a:lnTo>
                <a:lnTo>
                  <a:pt x="4529328" y="0"/>
                </a:lnTo>
                <a:lnTo>
                  <a:pt x="0" y="0"/>
                </a:lnTo>
                <a:lnTo>
                  <a:pt x="0" y="1034796"/>
                </a:lnTo>
                <a:close/>
              </a:path>
            </a:pathLst>
          </a:custGeom>
          <a:ln w="127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9" name="object 27"/>
          <p:cNvSpPr txBox="1"/>
          <p:nvPr/>
        </p:nvSpPr>
        <p:spPr>
          <a:xfrm>
            <a:off x="6673395" y="3455363"/>
            <a:ext cx="1683189" cy="273793"/>
          </a:xfrm>
          <a:prstGeom prst="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60" name="object 24"/>
          <p:cNvSpPr/>
          <p:nvPr/>
        </p:nvSpPr>
        <p:spPr>
          <a:xfrm>
            <a:off x="6681459" y="5102618"/>
            <a:ext cx="4840898" cy="1148802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6"/>
                </a:moveTo>
                <a:lnTo>
                  <a:pt x="4529328" y="1034796"/>
                </a:lnTo>
                <a:lnTo>
                  <a:pt x="4529328" y="0"/>
                </a:lnTo>
                <a:lnTo>
                  <a:pt x="0" y="0"/>
                </a:lnTo>
                <a:lnTo>
                  <a:pt x="0" y="1034796"/>
                </a:lnTo>
                <a:close/>
              </a:path>
            </a:pathLst>
          </a:custGeom>
          <a:ln w="127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1" name="object 27"/>
          <p:cNvSpPr txBox="1"/>
          <p:nvPr/>
        </p:nvSpPr>
        <p:spPr>
          <a:xfrm>
            <a:off x="6673395" y="5114056"/>
            <a:ext cx="1683189" cy="273793"/>
          </a:xfrm>
          <a:prstGeom prst="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157660" y="3441667"/>
            <a:ext cx="69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455"/>
              </a:spcBef>
              <a:defRPr/>
            </a:pPr>
            <a:r>
              <a:rPr lang="ko-KR" altLang="en-US" sz="1400" b="1" spc="-70" dirty="0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시각화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6702567" y="5094399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455"/>
              </a:spcBef>
              <a:defRPr/>
            </a:pPr>
            <a:r>
              <a:rPr lang="ko-KR" altLang="en-US" sz="1400" b="1" spc="-70" err="1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머신러닝</a:t>
            </a:r>
            <a:r>
              <a:rPr lang="ko-KR" altLang="en-US" sz="1400" b="1" spc="-70" dirty="0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 </a:t>
            </a:r>
            <a:r>
              <a:rPr lang="en-US" altLang="ko-KR" sz="1400" b="1" spc="-70" dirty="0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&amp; </a:t>
            </a:r>
            <a:r>
              <a:rPr lang="ko-KR" altLang="en-US" sz="1400" b="1" spc="-70" dirty="0" err="1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/>
              </a:rPr>
              <a:t>딥러닝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"/>
            </a:endParaRPr>
          </a:p>
        </p:txBody>
      </p:sp>
      <p:pic>
        <p:nvPicPr>
          <p:cNvPr id="115" name="object 5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85733" y="3996553"/>
            <a:ext cx="1560192" cy="314451"/>
          </a:xfrm>
          <a:prstGeom prst="rect">
            <a:avLst/>
          </a:prstGeom>
        </p:spPr>
      </p:pic>
      <p:pic>
        <p:nvPicPr>
          <p:cNvPr id="116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82367" y="3944274"/>
            <a:ext cx="1340992" cy="322788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4142" y="5423523"/>
            <a:ext cx="652724" cy="70310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356" y="5521138"/>
            <a:ext cx="1094544" cy="605488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2895" y="5561382"/>
            <a:ext cx="1038252" cy="565244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8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9860" y="5490475"/>
            <a:ext cx="1077706" cy="6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7393" y="4965536"/>
            <a:ext cx="992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824795" y="3136740"/>
            <a:ext cx="2523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2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 rot="3692681">
            <a:off x="8497090" y="-1439061"/>
            <a:ext cx="5275896" cy="4935254"/>
            <a:chOff x="6598780" y="-5370842"/>
            <a:chExt cx="8528900" cy="8532161"/>
          </a:xfrm>
        </p:grpSpPr>
        <p:grpSp>
          <p:nvGrpSpPr>
            <p:cNvPr id="9" name="그룹 1003"/>
            <p:cNvGrpSpPr/>
            <p:nvPr/>
          </p:nvGrpSpPr>
          <p:grpSpPr>
            <a:xfrm>
              <a:off x="6598780" y="-5370842"/>
              <a:ext cx="4266080" cy="8532161"/>
              <a:chOff x="6598780" y="-5370842"/>
              <a:chExt cx="4266080" cy="8532161"/>
            </a:xfrm>
          </p:grpSpPr>
          <p:pic>
            <p:nvPicPr>
              <p:cNvPr id="12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6598780" y="-5370842"/>
                <a:ext cx="4266080" cy="8532161"/>
              </a:xfrm>
              <a:prstGeom prst="rect">
                <a:avLst/>
              </a:prstGeom>
            </p:spPr>
          </p:pic>
        </p:grpSp>
        <p:grpSp>
          <p:nvGrpSpPr>
            <p:cNvPr id="10" name="그룹 1004"/>
            <p:cNvGrpSpPr/>
            <p:nvPr/>
          </p:nvGrpSpPr>
          <p:grpSpPr>
            <a:xfrm>
              <a:off x="10861600" y="-5370842"/>
              <a:ext cx="4266080" cy="8532161"/>
              <a:chOff x="10861600" y="-5370842"/>
              <a:chExt cx="4266080" cy="8532161"/>
            </a:xfrm>
          </p:grpSpPr>
          <p:pic>
            <p:nvPicPr>
              <p:cNvPr id="11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861600" y="-5370842"/>
                <a:ext cx="4266080" cy="85321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0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748531" y="4877496"/>
            <a:ext cx="4244247" cy="1800000"/>
          </a:xfrm>
          <a:prstGeom prst="rect">
            <a:avLst/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33147" y="1404984"/>
            <a:ext cx="3826424" cy="2012032"/>
            <a:chOff x="1933147" y="1404984"/>
            <a:chExt cx="3826424" cy="2012032"/>
          </a:xfrm>
        </p:grpSpPr>
        <p:grpSp>
          <p:nvGrpSpPr>
            <p:cNvPr id="2" name="그룹 1"/>
            <p:cNvGrpSpPr/>
            <p:nvPr/>
          </p:nvGrpSpPr>
          <p:grpSpPr>
            <a:xfrm>
              <a:off x="1933147" y="1404984"/>
              <a:ext cx="3809348" cy="246221"/>
              <a:chOff x="1950223" y="1404984"/>
              <a:chExt cx="3809348" cy="246221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498242" y="1528094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1950223" y="1404984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8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933147" y="1657243"/>
              <a:ext cx="3809348" cy="246221"/>
              <a:chOff x="1950223" y="1653886"/>
              <a:chExt cx="3809348" cy="246221"/>
            </a:xfrm>
          </p:grpSpPr>
          <p:cxnSp>
            <p:nvCxnSpPr>
              <p:cNvPr id="61" name="직선 연결선 60"/>
              <p:cNvCxnSpPr/>
              <p:nvPr/>
            </p:nvCxnSpPr>
            <p:spPr>
              <a:xfrm>
                <a:off x="2498242" y="1776996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1950223" y="1653886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7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933147" y="1909502"/>
              <a:ext cx="3809348" cy="246221"/>
              <a:chOff x="1950223" y="1902788"/>
              <a:chExt cx="3809348" cy="246221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498242" y="2025898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1950223" y="1902788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6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933147" y="2161761"/>
              <a:ext cx="3817886" cy="246221"/>
              <a:chOff x="1941685" y="2151690"/>
              <a:chExt cx="3817886" cy="246221"/>
            </a:xfrm>
          </p:grpSpPr>
          <p:cxnSp>
            <p:nvCxnSpPr>
              <p:cNvPr id="56" name="직선 연결선 55"/>
              <p:cNvCxnSpPr/>
              <p:nvPr/>
            </p:nvCxnSpPr>
            <p:spPr>
              <a:xfrm>
                <a:off x="2498242" y="2274800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1941685" y="2151690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5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33147" y="2414020"/>
              <a:ext cx="3826424" cy="246221"/>
              <a:chOff x="1933147" y="2400592"/>
              <a:chExt cx="3826424" cy="246221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2498242" y="2523702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1933147" y="2400592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4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933147" y="2666279"/>
              <a:ext cx="3811435" cy="246221"/>
              <a:chOff x="1948136" y="2649494"/>
              <a:chExt cx="3811435" cy="246221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498242" y="2772604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1948136" y="2649494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3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933147" y="2918538"/>
              <a:ext cx="3802887" cy="246221"/>
              <a:chOff x="1956684" y="2898396"/>
              <a:chExt cx="3802887" cy="246221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2498242" y="3021506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956684" y="2898396"/>
                <a:ext cx="5565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2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</a:t>
                </a:r>
                <a:r>
                  <a:rPr lang="ko-KR" altLang="en-US" sz="1000" dirty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건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933147" y="3170795"/>
              <a:ext cx="3817887" cy="246221"/>
              <a:chOff x="1941684" y="3147298"/>
              <a:chExt cx="3817887" cy="246221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2498242" y="3270408"/>
                <a:ext cx="3261329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1941684" y="3147298"/>
                <a:ext cx="556563" cy="24622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1</a:t>
                </a:r>
                <a:r>
                  <a:rPr lang="ko-KR" altLang="en-US" sz="1000" dirty="0" smtClean="0">
                    <a:ln w="6350">
                      <a:solidFill>
                        <a:srgbClr val="A5A5A5">
                          <a:alpha val="72000"/>
                        </a:srgbClr>
                      </a:solidFill>
                    </a:ln>
                    <a:solidFill>
                      <a:srgbClr val="A5A5A5"/>
                    </a:solidFill>
                    <a:ea typeface="나눔스퀘어 ExtraBold" panose="020B0600000101010101"/>
                  </a:rPr>
                  <a:t>만 건</a:t>
                </a:r>
                <a:endParaRPr lang="ko-KR" altLang="en-US" sz="1000" dirty="0">
                  <a:ln w="6350">
                    <a:solidFill>
                      <a:srgbClr val="A5A5A5">
                        <a:alpha val="72000"/>
                      </a:srgbClr>
                    </a:solidFill>
                  </a:ln>
                  <a:solidFill>
                    <a:srgbClr val="A5A5A5"/>
                  </a:solidFill>
                  <a:ea typeface="나눔스퀘어 ExtraBold" panose="020B0600000101010101"/>
                </a:endParaRPr>
              </a:p>
            </p:txBody>
          </p:sp>
        </p:grpSp>
      </p:grpSp>
      <p:sp>
        <p:nvSpPr>
          <p:cNvPr id="206" name="이등변 삼각형 205"/>
          <p:cNvSpPr/>
          <p:nvPr/>
        </p:nvSpPr>
        <p:spPr>
          <a:xfrm rot="19796691">
            <a:off x="799456" y="2575216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86"/>
          <p:cNvSpPr txBox="1"/>
          <p:nvPr/>
        </p:nvSpPr>
        <p:spPr>
          <a:xfrm>
            <a:off x="128838" y="184609"/>
            <a:ext cx="32027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02</a:t>
            </a:r>
            <a:r>
              <a:rPr lang="en-US" sz="2400" b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개요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59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60" name="한쪽 모서리가 둥근 사각형 59"/>
          <p:cNvSpPr/>
          <p:nvPr/>
        </p:nvSpPr>
        <p:spPr>
          <a:xfrm>
            <a:off x="0" y="1096016"/>
            <a:ext cx="1148429" cy="5761984"/>
          </a:xfrm>
          <a:prstGeom prst="round1Rect">
            <a:avLst/>
          </a:prstGeom>
          <a:solidFill>
            <a:srgbClr val="628C65"/>
          </a:solidFill>
          <a:ln>
            <a:noFill/>
          </a:ln>
          <a:effectLst>
            <a:outerShdw blurRad="114300" dist="38100" dir="3000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1006"/>
          <p:cNvGrpSpPr/>
          <p:nvPr/>
        </p:nvGrpSpPr>
        <p:grpSpPr>
          <a:xfrm>
            <a:off x="55444" y="1266155"/>
            <a:ext cx="208725" cy="237500"/>
            <a:chOff x="754747" y="898266"/>
            <a:chExt cx="314836" cy="358240"/>
          </a:xfrm>
        </p:grpSpPr>
        <p:pic>
          <p:nvPicPr>
            <p:cNvPr id="65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7" y="898266"/>
              <a:ext cx="314836" cy="358240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10586" y="1185301"/>
            <a:ext cx="92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MINI PROJECT</a:t>
            </a:r>
            <a:endParaRPr lang="ko-KR" altLang="en-US" sz="1000" dirty="0">
              <a:ln w="9525">
                <a:solidFill>
                  <a:schemeClr val="bg1">
                    <a:alpha val="72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집중과 몰입</a:t>
            </a:r>
            <a:endParaRPr lang="en-US" altLang="ko-KR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noFill/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생체 신호</a:t>
            </a:r>
            <a:endParaRPr lang="ko-KR" altLang="en-US" sz="1400" dirty="0">
              <a:ln w="3175">
                <a:noFill/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0" y="2035153"/>
            <a:ext cx="1341120" cy="594360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</a:t>
            </a:r>
            <a:endParaRPr lang="ko-KR" altLang="en-US" sz="1400" dirty="0">
              <a:ln w="3175"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" name="자유형 62"/>
          <p:cNvSpPr/>
          <p:nvPr/>
        </p:nvSpPr>
        <p:spPr>
          <a:xfrm>
            <a:off x="2779378" y="1526345"/>
            <a:ext cx="2803670" cy="2164928"/>
          </a:xfrm>
          <a:custGeom>
            <a:avLst/>
            <a:gdLst>
              <a:gd name="connsiteX0" fmla="*/ 0 w 2789853"/>
              <a:gd name="connsiteY0" fmla="*/ 2267338 h 2267338"/>
              <a:gd name="connsiteX1" fmla="*/ 895739 w 2789853"/>
              <a:gd name="connsiteY1" fmla="*/ 2043404 h 2267338"/>
              <a:gd name="connsiteX2" fmla="*/ 1800808 w 2789853"/>
              <a:gd name="connsiteY2" fmla="*/ 1464906 h 2267338"/>
              <a:gd name="connsiteX3" fmla="*/ 2789853 w 2789853"/>
              <a:gd name="connsiteY3" fmla="*/ 0 h 226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853" h="2267338">
                <a:moveTo>
                  <a:pt x="0" y="2267338"/>
                </a:moveTo>
                <a:cubicBezTo>
                  <a:pt x="297802" y="2222240"/>
                  <a:pt x="595604" y="2177143"/>
                  <a:pt x="895739" y="2043404"/>
                </a:cubicBezTo>
                <a:cubicBezTo>
                  <a:pt x="1195874" y="1909665"/>
                  <a:pt x="1485122" y="1805473"/>
                  <a:pt x="1800808" y="1464906"/>
                </a:cubicBezTo>
                <a:cubicBezTo>
                  <a:pt x="2116494" y="1124339"/>
                  <a:pt x="2632788" y="286139"/>
                  <a:pt x="2789853" y="0"/>
                </a:cubicBez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03186" y="3691273"/>
            <a:ext cx="225537" cy="102307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589123" y="3448678"/>
            <a:ext cx="204502" cy="344902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454025" y="2870178"/>
            <a:ext cx="225537" cy="923402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457413" y="1528094"/>
            <a:ext cx="300337" cy="2265486"/>
          </a:xfrm>
          <a:prstGeom prst="rect">
            <a:avLst/>
          </a:prstGeom>
          <a:solidFill>
            <a:srgbClr val="25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458454" y="3800347"/>
            <a:ext cx="94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ko-KR" altLang="en-US" sz="900" dirty="0">
              <a:ln>
                <a:solidFill>
                  <a:schemeClr val="tx1">
                    <a:alpha val="7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98992" y="3800347"/>
            <a:ext cx="680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00" dirty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ko-KR" altLang="en-US" sz="900" dirty="0">
              <a:ln>
                <a:solidFill>
                  <a:schemeClr val="tx1">
                    <a:alpha val="7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36372" y="3800347"/>
            <a:ext cx="680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ko-KR" altLang="en-US" sz="900" dirty="0">
              <a:ln>
                <a:solidFill>
                  <a:schemeClr val="tx1">
                    <a:alpha val="7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79544" y="3800347"/>
            <a:ext cx="680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900" dirty="0" smtClean="0">
                <a:ln>
                  <a:solidFill>
                    <a:schemeClr val="tx1">
                      <a:alpha val="7200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ko-KR" altLang="en-US" sz="900" dirty="0">
              <a:ln>
                <a:solidFill>
                  <a:schemeClr val="tx1">
                    <a:alpha val="7200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84319" y="2497302"/>
            <a:ext cx="623611" cy="323165"/>
          </a:xfrm>
          <a:prstGeom prst="rect">
            <a:avLst/>
          </a:prstGeom>
          <a:solidFill>
            <a:srgbClr val="F2F7F3">
              <a:alpha val="5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255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1500" b="1" dirty="0" smtClean="0">
                <a:solidFill>
                  <a:srgbClr val="255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</a:t>
            </a:r>
            <a:endParaRPr lang="ko-KR" altLang="en-US" sz="1500" b="1" dirty="0">
              <a:solidFill>
                <a:srgbClr val="255A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50948" y="3069531"/>
            <a:ext cx="728502" cy="323165"/>
          </a:xfrm>
          <a:prstGeom prst="rect">
            <a:avLst/>
          </a:prstGeom>
          <a:solidFill>
            <a:srgbClr val="F2F7F3">
              <a:alpha val="5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255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3.8</a:t>
            </a:r>
            <a:r>
              <a:rPr lang="ko-KR" altLang="en-US" sz="1500" b="1" dirty="0" smtClean="0">
                <a:solidFill>
                  <a:srgbClr val="255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</a:t>
            </a:r>
            <a:endParaRPr lang="ko-KR" altLang="en-US" sz="1500" b="1" dirty="0">
              <a:solidFill>
                <a:srgbClr val="255A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8533" y="919669"/>
            <a:ext cx="4244246" cy="354419"/>
            <a:chOff x="1928712" y="919669"/>
            <a:chExt cx="4244246" cy="354419"/>
          </a:xfrm>
        </p:grpSpPr>
        <p:sp>
          <p:nvSpPr>
            <p:cNvPr id="87" name="object 19"/>
            <p:cNvSpPr/>
            <p:nvPr/>
          </p:nvSpPr>
          <p:spPr>
            <a:xfrm>
              <a:off x="1928712" y="919669"/>
              <a:ext cx="4244246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86661" y="927601"/>
              <a:ext cx="3928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코로나 발생 이후 재택근무 비율 추이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054780" y="1329718"/>
            <a:ext cx="1105602" cy="400110"/>
          </a:xfrm>
          <a:prstGeom prst="rect">
            <a:avLst/>
          </a:prstGeom>
          <a:solidFill>
            <a:srgbClr val="F2F7F3">
              <a:alpha val="4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35.4</a:t>
            </a:r>
            <a:r>
              <a:rPr lang="ko-KR" altLang="en-US" sz="2000" b="1" dirty="0" smtClean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</a:t>
            </a:r>
            <a:endParaRPr lang="ko-KR" altLang="en-US" sz="2000" b="1" dirty="0">
              <a:solidFill>
                <a:srgbClr val="7030A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954354" y="4321365"/>
            <a:ext cx="1832604" cy="354419"/>
            <a:chOff x="3134533" y="919669"/>
            <a:chExt cx="1832604" cy="354419"/>
          </a:xfrm>
        </p:grpSpPr>
        <p:sp>
          <p:nvSpPr>
            <p:cNvPr id="89" name="object 19"/>
            <p:cNvSpPr/>
            <p:nvPr/>
          </p:nvSpPr>
          <p:spPr>
            <a:xfrm>
              <a:off x="3150848" y="919669"/>
              <a:ext cx="1799975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34533" y="927601"/>
              <a:ext cx="1832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재택 근무의 단점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1748533" y="6677496"/>
            <a:ext cx="4244245" cy="0"/>
          </a:xfrm>
          <a:prstGeom prst="line">
            <a:avLst/>
          </a:prstGeom>
          <a:ln w="19050">
            <a:solidFill>
              <a:srgbClr val="255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49153" y="5551736"/>
            <a:ext cx="805924" cy="1137953"/>
          </a:xfrm>
          <a:prstGeom prst="rect">
            <a:avLst/>
          </a:prstGeom>
          <a:solidFill>
            <a:srgbClr val="255A2A">
              <a:alpha val="70000"/>
            </a:srgbClr>
          </a:solidFill>
          <a:ln>
            <a:solidFill>
              <a:srgbClr val="255B2A"/>
            </a:solidFill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392301" y="5305876"/>
            <a:ext cx="789025" cy="1383813"/>
          </a:xfrm>
          <a:prstGeom prst="rect">
            <a:avLst/>
          </a:prstGeom>
          <a:solidFill>
            <a:srgbClr val="255A2A">
              <a:alpha val="54000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4718549" y="5229594"/>
            <a:ext cx="789025" cy="1460095"/>
          </a:xfrm>
          <a:prstGeom prst="rect">
            <a:avLst/>
          </a:prstGeom>
          <a:solidFill>
            <a:srgbClr val="00BB4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2011435" y="5595157"/>
            <a:ext cx="88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 w="12700">
                  <a:solidFill>
                    <a:schemeClr val="bg1">
                      <a:alpha val="3700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46.6 %</a:t>
            </a:r>
            <a:endParaRPr lang="ko-KR" altLang="en-US" sz="1400" dirty="0">
              <a:ln w="12700">
                <a:solidFill>
                  <a:schemeClr val="bg1">
                    <a:alpha val="3700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362984" y="5348686"/>
            <a:ext cx="88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 w="12700">
                  <a:solidFill>
                    <a:schemeClr val="bg1">
                      <a:alpha val="3700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52.8 %</a:t>
            </a:r>
            <a:endParaRPr lang="ko-KR" altLang="en-US" sz="1400" dirty="0">
              <a:ln w="12700">
                <a:solidFill>
                  <a:schemeClr val="bg1">
                    <a:alpha val="3700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45144" y="5241195"/>
            <a:ext cx="80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 w="12700">
                  <a:solidFill>
                    <a:schemeClr val="bg1">
                      <a:alpha val="3700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54.7 %</a:t>
            </a:r>
            <a:endParaRPr lang="ko-KR" altLang="en-US" sz="1400" dirty="0">
              <a:ln w="12700">
                <a:solidFill>
                  <a:schemeClr val="bg1">
                    <a:alpha val="3700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10754" y="4996957"/>
            <a:ext cx="1302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 w="12700">
                  <a:noFill/>
                </a:ln>
                <a:solidFill>
                  <a:srgbClr val="255B2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커뮤니케이션 부재</a:t>
            </a:r>
            <a:endParaRPr lang="ko-KR" altLang="en-US" sz="1050" dirty="0">
              <a:ln w="12700">
                <a:noFill/>
              </a:ln>
              <a:solidFill>
                <a:srgbClr val="255B2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94707" y="4996957"/>
            <a:ext cx="1184212" cy="2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 w="12700">
                  <a:noFill/>
                </a:ln>
                <a:solidFill>
                  <a:srgbClr val="255B2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업무 효율성 저하</a:t>
            </a:r>
            <a:endParaRPr lang="ko-KR" altLang="en-US" sz="1050" dirty="0">
              <a:ln w="12700">
                <a:noFill/>
              </a:ln>
              <a:solidFill>
                <a:srgbClr val="255B2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623717" y="4996957"/>
            <a:ext cx="978687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 w="12700">
                  <a:noFill/>
                </a:ln>
                <a:solidFill>
                  <a:srgbClr val="255B2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집중도 저하</a:t>
            </a:r>
            <a:endParaRPr lang="ko-KR" altLang="en-US" sz="1050" dirty="0">
              <a:ln w="12700">
                <a:noFill/>
              </a:ln>
              <a:solidFill>
                <a:srgbClr val="255B2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103" name="차트 102"/>
          <p:cNvGraphicFramePr/>
          <p:nvPr>
            <p:extLst>
              <p:ext uri="{D42A27DB-BD31-4B8C-83A1-F6EECF244321}">
                <p14:modId xmlns:p14="http://schemas.microsoft.com/office/powerpoint/2010/main" val="1770367757"/>
              </p:ext>
            </p:extLst>
          </p:nvPr>
        </p:nvGraphicFramePr>
        <p:xfrm>
          <a:off x="7382848" y="7757059"/>
          <a:ext cx="3826608" cy="3944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7714514" y="7451129"/>
            <a:ext cx="28476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단점 </a:t>
            </a:r>
            <a:r>
              <a:rPr lang="en-US" altLang="ko-KR" sz="2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flipV="1">
            <a:off x="9454959" y="8980130"/>
            <a:ext cx="379609" cy="230628"/>
          </a:xfrm>
          <a:prstGeom prst="line">
            <a:avLst/>
          </a:prstGeom>
          <a:ln>
            <a:solidFill>
              <a:srgbClr val="255B2A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538759" y="8521758"/>
            <a:ext cx="1698837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집중력 저하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1829948" y="9648119"/>
            <a:ext cx="893341" cy="28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46.6%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623727" y="931562"/>
            <a:ext cx="2898877" cy="354419"/>
            <a:chOff x="7846714" y="919669"/>
            <a:chExt cx="2898877" cy="354419"/>
          </a:xfrm>
        </p:grpSpPr>
        <p:sp>
          <p:nvSpPr>
            <p:cNvPr id="109" name="object 19"/>
            <p:cNvSpPr/>
            <p:nvPr/>
          </p:nvSpPr>
          <p:spPr>
            <a:xfrm>
              <a:off x="7846714" y="919669"/>
              <a:ext cx="2898877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379850" y="927601"/>
              <a:ext cx="1832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온라인 강의 단점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>
            <a:off x="6765982" y="5348808"/>
            <a:ext cx="5063966" cy="0"/>
          </a:xfrm>
          <a:prstGeom prst="line">
            <a:avLst/>
          </a:prstGeom>
          <a:ln>
            <a:solidFill>
              <a:srgbClr val="255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7630758" y="1540997"/>
            <a:ext cx="2802238" cy="2207199"/>
            <a:chOff x="7970738" y="1529104"/>
            <a:chExt cx="2802238" cy="2207199"/>
          </a:xfrm>
        </p:grpSpPr>
        <p:grpSp>
          <p:nvGrpSpPr>
            <p:cNvPr id="23" name="그룹 22"/>
            <p:cNvGrpSpPr/>
            <p:nvPr/>
          </p:nvGrpSpPr>
          <p:grpSpPr>
            <a:xfrm>
              <a:off x="8842253" y="1919600"/>
              <a:ext cx="1113220" cy="1113219"/>
              <a:chOff x="8799913" y="1986536"/>
              <a:chExt cx="1256493" cy="1256493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8799913" y="1986536"/>
                <a:ext cx="1256493" cy="1256493"/>
              </a:xfrm>
              <a:prstGeom prst="ellipse">
                <a:avLst/>
              </a:prstGeom>
              <a:solidFill>
                <a:srgbClr val="F2F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983302" y="2430115"/>
                <a:ext cx="889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n w="12700">
                      <a:solidFill>
                        <a:schemeClr val="tx1">
                          <a:alpha val="37000"/>
                        </a:schemeClr>
                      </a:solidFill>
                    </a:ln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30 %</a:t>
                </a:r>
                <a:endParaRPr lang="ko-KR" altLang="en-US" dirty="0">
                  <a:ln w="12700">
                    <a:solidFill>
                      <a:schemeClr val="tx1">
                        <a:alpha val="3700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8519970" y="3409085"/>
              <a:ext cx="1830946" cy="32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1</a:t>
              </a:r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위 </a:t>
              </a:r>
              <a:r>
                <a:rPr lang="en-US" altLang="ko-KR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: </a:t>
              </a:r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집중력 저하</a:t>
              </a:r>
              <a:endParaRPr lang="ko-KR" altLang="en-US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  <p:graphicFrame>
          <p:nvGraphicFramePr>
            <p:cNvPr id="112" name="차트 111"/>
            <p:cNvGraphicFramePr/>
            <p:nvPr>
              <p:extLst>
                <p:ext uri="{D42A27DB-BD31-4B8C-83A1-F6EECF244321}">
                  <p14:modId xmlns:p14="http://schemas.microsoft.com/office/powerpoint/2010/main" val="1555795540"/>
                </p:ext>
              </p:extLst>
            </p:nvPr>
          </p:nvGraphicFramePr>
          <p:xfrm>
            <a:off x="7970738" y="1529104"/>
            <a:ext cx="2802238" cy="18681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51" name="그룹 50"/>
          <p:cNvGrpSpPr/>
          <p:nvPr/>
        </p:nvGrpSpPr>
        <p:grpSpPr>
          <a:xfrm>
            <a:off x="8003104" y="4089543"/>
            <a:ext cx="1403762" cy="935841"/>
            <a:chOff x="6906396" y="4305522"/>
            <a:chExt cx="1590447" cy="1060298"/>
          </a:xfrm>
        </p:grpSpPr>
        <p:graphicFrame>
          <p:nvGraphicFramePr>
            <p:cNvPr id="49" name="차트 48"/>
            <p:cNvGraphicFramePr/>
            <p:nvPr>
              <p:extLst>
                <p:ext uri="{D42A27DB-BD31-4B8C-83A1-F6EECF244321}">
                  <p14:modId xmlns:p14="http://schemas.microsoft.com/office/powerpoint/2010/main" val="1466119722"/>
                </p:ext>
              </p:extLst>
            </p:nvPr>
          </p:nvGraphicFramePr>
          <p:xfrm>
            <a:off x="6906396" y="4305522"/>
            <a:ext cx="1590447" cy="106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0" name="직사각형 49"/>
            <p:cNvSpPr/>
            <p:nvPr/>
          </p:nvSpPr>
          <p:spPr>
            <a:xfrm>
              <a:off x="7416163" y="4747735"/>
              <a:ext cx="537955" cy="287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16%</a:t>
              </a:r>
              <a:endParaRPr lang="ko-KR" altLang="en-US" sz="1050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801227" y="4089543"/>
            <a:ext cx="1403762" cy="935841"/>
            <a:chOff x="6906396" y="4305522"/>
            <a:chExt cx="1590447" cy="1060298"/>
          </a:xfrm>
        </p:grpSpPr>
        <p:graphicFrame>
          <p:nvGraphicFramePr>
            <p:cNvPr id="128" name="차트 127"/>
            <p:cNvGraphicFramePr/>
            <p:nvPr>
              <p:extLst>
                <p:ext uri="{D42A27DB-BD31-4B8C-83A1-F6EECF244321}">
                  <p14:modId xmlns:p14="http://schemas.microsoft.com/office/powerpoint/2010/main" val="279308785"/>
                </p:ext>
              </p:extLst>
            </p:nvPr>
          </p:nvGraphicFramePr>
          <p:xfrm>
            <a:off x="6906396" y="4305522"/>
            <a:ext cx="1590447" cy="106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29" name="직사각형 128"/>
            <p:cNvSpPr/>
            <p:nvPr/>
          </p:nvSpPr>
          <p:spPr>
            <a:xfrm>
              <a:off x="7416162" y="4655624"/>
              <a:ext cx="537955" cy="287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17%</a:t>
              </a:r>
              <a:endParaRPr lang="ko-KR" altLang="en-US" sz="1050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9168822" y="4109366"/>
            <a:ext cx="1403762" cy="935841"/>
            <a:chOff x="6906396" y="4305522"/>
            <a:chExt cx="1590447" cy="1060298"/>
          </a:xfrm>
        </p:grpSpPr>
        <p:graphicFrame>
          <p:nvGraphicFramePr>
            <p:cNvPr id="131" name="차트 130"/>
            <p:cNvGraphicFramePr/>
            <p:nvPr>
              <p:extLst>
                <p:ext uri="{D42A27DB-BD31-4B8C-83A1-F6EECF244321}">
                  <p14:modId xmlns:p14="http://schemas.microsoft.com/office/powerpoint/2010/main" val="763307337"/>
                </p:ext>
              </p:extLst>
            </p:nvPr>
          </p:nvGraphicFramePr>
          <p:xfrm>
            <a:off x="6906396" y="4305522"/>
            <a:ext cx="1590447" cy="106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32" name="직사각형 131"/>
            <p:cNvSpPr/>
            <p:nvPr/>
          </p:nvSpPr>
          <p:spPr>
            <a:xfrm>
              <a:off x="7464698" y="4649354"/>
              <a:ext cx="537955" cy="287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11%</a:t>
              </a:r>
              <a:endParaRPr lang="ko-KR" altLang="en-US" sz="1050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10323060" y="4108084"/>
            <a:ext cx="1403762" cy="935841"/>
            <a:chOff x="6906396" y="4305522"/>
            <a:chExt cx="1590447" cy="1060298"/>
          </a:xfrm>
        </p:grpSpPr>
        <p:graphicFrame>
          <p:nvGraphicFramePr>
            <p:cNvPr id="134" name="차트 133"/>
            <p:cNvGraphicFramePr/>
            <p:nvPr>
              <p:extLst>
                <p:ext uri="{D42A27DB-BD31-4B8C-83A1-F6EECF244321}">
                  <p14:modId xmlns:p14="http://schemas.microsoft.com/office/powerpoint/2010/main" val="363087154"/>
                </p:ext>
              </p:extLst>
            </p:nvPr>
          </p:nvGraphicFramePr>
          <p:xfrm>
            <a:off x="6906396" y="4305522"/>
            <a:ext cx="1590447" cy="106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35" name="직사각형 134"/>
            <p:cNvSpPr/>
            <p:nvPr/>
          </p:nvSpPr>
          <p:spPr>
            <a:xfrm>
              <a:off x="7463382" y="4747735"/>
              <a:ext cx="443513" cy="287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9</a:t>
              </a:r>
              <a:r>
                <a:rPr lang="en-US" altLang="ko-KR" sz="1050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/>
                </a:rPr>
                <a:t>%</a:t>
              </a:r>
              <a:endParaRPr lang="ko-KR" altLang="en-US" sz="1050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36228" y="5008248"/>
            <a:ext cx="82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015084" y="5008248"/>
            <a:ext cx="119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체험활동 부재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396621" y="4998736"/>
            <a:ext cx="119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수준차이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심화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500752" y="4974753"/>
            <a:ext cx="1334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설명위주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수업방식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6308" y="5406189"/>
            <a:ext cx="744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복수응답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7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이등변 삼각형 107"/>
          <p:cNvSpPr/>
          <p:nvPr/>
        </p:nvSpPr>
        <p:spPr>
          <a:xfrm rot="19796691">
            <a:off x="799456" y="3544391"/>
            <a:ext cx="526926" cy="200315"/>
          </a:xfrm>
          <a:prstGeom prst="triangle">
            <a:avLst/>
          </a:prstGeom>
          <a:solidFill>
            <a:srgbClr val="AB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86"/>
          <p:cNvSpPr txBox="1"/>
          <p:nvPr/>
        </p:nvSpPr>
        <p:spPr>
          <a:xfrm>
            <a:off x="128838" y="184609"/>
            <a:ext cx="32027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02</a:t>
            </a:r>
            <a:r>
              <a:rPr lang="en-US" sz="2400" b="1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. </a:t>
            </a:r>
            <a:r>
              <a:rPr lang="ko-KR" altLang="en-US" sz="2400" b="1" dirty="0" smtClean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개요</a:t>
            </a:r>
            <a:r>
              <a:rPr lang="en-US" sz="2400" b="1" dirty="0">
                <a:ln w="6350">
                  <a:solidFill>
                    <a:srgbClr val="255B2A"/>
                  </a:solidFill>
                </a:ln>
                <a:solidFill>
                  <a:srgbClr val="255A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Bold" pitchFamily="34" charset="0"/>
              </a:rPr>
              <a:t> </a:t>
            </a:r>
            <a:endParaRPr lang="en-US" sz="2400" b="1" dirty="0">
              <a:ln w="6350">
                <a:solidFill>
                  <a:srgbClr val="255B2A"/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1041"/>
          <p:cNvGrpSpPr/>
          <p:nvPr/>
        </p:nvGrpSpPr>
        <p:grpSpPr>
          <a:xfrm>
            <a:off x="1589266" y="403426"/>
            <a:ext cx="11428572" cy="19047"/>
            <a:chOff x="571429" y="9672117"/>
            <a:chExt cx="17142857" cy="28571"/>
          </a:xfrm>
        </p:grpSpPr>
        <p:pic>
          <p:nvPicPr>
            <p:cNvPr id="59" name="Object 1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672117"/>
              <a:ext cx="17142857" cy="28571"/>
            </a:xfrm>
            <a:prstGeom prst="rect">
              <a:avLst/>
            </a:prstGeom>
          </p:spPr>
        </p:pic>
      </p:grpSp>
      <p:sp>
        <p:nvSpPr>
          <p:cNvPr id="60" name="한쪽 모서리가 둥근 사각형 59"/>
          <p:cNvSpPr/>
          <p:nvPr/>
        </p:nvSpPr>
        <p:spPr>
          <a:xfrm>
            <a:off x="0" y="1096016"/>
            <a:ext cx="1148429" cy="5761984"/>
          </a:xfrm>
          <a:prstGeom prst="round1Rect">
            <a:avLst/>
          </a:prstGeom>
          <a:solidFill>
            <a:srgbClr val="628C65"/>
          </a:solidFill>
          <a:ln>
            <a:noFill/>
          </a:ln>
          <a:effectLst>
            <a:outerShdw blurRad="114300" dist="38100" dir="3000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1006"/>
          <p:cNvGrpSpPr/>
          <p:nvPr/>
        </p:nvGrpSpPr>
        <p:grpSpPr>
          <a:xfrm>
            <a:off x="55444" y="1266155"/>
            <a:ext cx="208725" cy="237500"/>
            <a:chOff x="754747" y="898266"/>
            <a:chExt cx="314836" cy="358240"/>
          </a:xfrm>
        </p:grpSpPr>
        <p:pic>
          <p:nvPicPr>
            <p:cNvPr id="65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7" y="898266"/>
              <a:ext cx="314836" cy="358240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10586" y="1185301"/>
            <a:ext cx="92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n w="9525"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MINI PROJECT</a:t>
            </a:r>
            <a:endParaRPr lang="ko-KR" altLang="en-US" sz="1000" dirty="0">
              <a:ln w="9525">
                <a:solidFill>
                  <a:schemeClr val="bg1">
                    <a:alpha val="72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5476" y="2070723"/>
            <a:ext cx="11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rgbClr val="9AB89A"/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</a:p>
          <a:p>
            <a:r>
              <a:rPr lang="ko-KR" altLang="en-US" sz="1400" dirty="0" smtClean="0">
                <a:ln w="3175">
                  <a:solidFill>
                    <a:srgbClr val="9AB89A"/>
                  </a:solidFill>
                </a:ln>
                <a:solidFill>
                  <a:srgbClr val="9AB8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</a:t>
            </a:r>
            <a:endParaRPr lang="ko-KR" altLang="en-US" sz="1400" dirty="0">
              <a:ln w="3175">
                <a:solidFill>
                  <a:srgbClr val="9AB89A"/>
                </a:solidFill>
              </a:ln>
              <a:solidFill>
                <a:srgbClr val="9AB8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0" y="2865289"/>
            <a:ext cx="1341120" cy="738664"/>
          </a:xfrm>
          <a:prstGeom prst="rect">
            <a:avLst/>
          </a:prstGeom>
          <a:solidFill>
            <a:srgbClr val="255B2A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45476" y="2865289"/>
            <a:ext cx="1184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</a:p>
          <a:p>
            <a:r>
              <a:rPr lang="ko-KR" altLang="en-US" sz="14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집중과 몰입</a:t>
            </a:r>
            <a:endParaRPr lang="en-US" altLang="ko-KR" sz="1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생체 신호</a:t>
            </a:r>
            <a:endParaRPr lang="ko-KR" altLang="en-US" sz="1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87210" y="4348301"/>
            <a:ext cx="2935095" cy="1373989"/>
            <a:chOff x="2087210" y="4450188"/>
            <a:chExt cx="2935095" cy="137398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2335060" y="5046830"/>
              <a:ext cx="2687245" cy="777347"/>
            </a:xfrm>
            <a:prstGeom prst="roundRect">
              <a:avLst/>
            </a:prstGeom>
            <a:solidFill>
              <a:srgbClr val="F2F7F3"/>
            </a:solidFill>
            <a:ln w="38100">
              <a:solidFill>
                <a:srgbClr val="255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631081" y="5235448"/>
              <a:ext cx="2095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집중력 저하</a:t>
              </a:r>
              <a:endParaRPr lang="ko-KR" altLang="en-US" sz="2000" b="1" dirty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7210" y="4450188"/>
              <a:ext cx="711940" cy="71194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993727" y="2483781"/>
            <a:ext cx="3028578" cy="1202471"/>
            <a:chOff x="1993727" y="2832834"/>
            <a:chExt cx="3028578" cy="1202471"/>
          </a:xfrm>
        </p:grpSpPr>
        <p:grpSp>
          <p:nvGrpSpPr>
            <p:cNvPr id="12" name="그룹 11"/>
            <p:cNvGrpSpPr/>
            <p:nvPr/>
          </p:nvGrpSpPr>
          <p:grpSpPr>
            <a:xfrm>
              <a:off x="2335060" y="3257958"/>
              <a:ext cx="2687245" cy="777347"/>
              <a:chOff x="2335060" y="3257958"/>
              <a:chExt cx="2687245" cy="777347"/>
            </a:xfrm>
          </p:grpSpPr>
          <p:sp>
            <p:nvSpPr>
              <p:cNvPr id="142" name="모서리가 둥근 직사각형 141"/>
              <p:cNvSpPr/>
              <p:nvPr/>
            </p:nvSpPr>
            <p:spPr>
              <a:xfrm>
                <a:off x="2335060" y="3257958"/>
                <a:ext cx="2687245" cy="777347"/>
              </a:xfrm>
              <a:prstGeom prst="roundRect">
                <a:avLst/>
              </a:prstGeom>
              <a:solidFill>
                <a:srgbClr val="F2F7F3"/>
              </a:solidFill>
              <a:ln w="38100">
                <a:solidFill>
                  <a:srgbClr val="255A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2631081" y="3446576"/>
                <a:ext cx="2095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n>
                      <a:solidFill>
                        <a:schemeClr val="tx1"/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눈의 피로</a:t>
                </a:r>
                <a:endParaRPr lang="ko-KR" altLang="en-US" sz="2000" b="1" dirty="0">
                  <a:ln>
                    <a:solidFill>
                      <a:schemeClr val="tx1"/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93727" y="2832834"/>
              <a:ext cx="833540" cy="703607"/>
            </a:xfrm>
            <a:prstGeom prst="rect">
              <a:avLst/>
            </a:prstGeom>
            <a:solidFill>
              <a:srgbClr val="F2F7F3"/>
            </a:solidFill>
          </p:spPr>
        </p:pic>
      </p:grpSp>
      <p:grpSp>
        <p:nvGrpSpPr>
          <p:cNvPr id="148" name="그룹 147"/>
          <p:cNvGrpSpPr/>
          <p:nvPr/>
        </p:nvGrpSpPr>
        <p:grpSpPr>
          <a:xfrm>
            <a:off x="4737281" y="919669"/>
            <a:ext cx="4244246" cy="354419"/>
            <a:chOff x="1928712" y="919669"/>
            <a:chExt cx="4244246" cy="354419"/>
          </a:xfrm>
        </p:grpSpPr>
        <p:sp>
          <p:nvSpPr>
            <p:cNvPr id="149" name="object 19"/>
            <p:cNvSpPr/>
            <p:nvPr/>
          </p:nvSpPr>
          <p:spPr>
            <a:xfrm>
              <a:off x="1928712" y="919669"/>
              <a:ext cx="4244246" cy="354419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255B2A"/>
            </a:solidFill>
            <a:ln w="12700">
              <a:solidFill>
                <a:srgbClr val="255B2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086661" y="927601"/>
              <a:ext cx="3928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/>
                </a:rPr>
                <a:t>시선과 집중력의 상관 관계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/>
              </a:endParaRPr>
            </a:p>
          </p:txBody>
        </p:sp>
      </p:grpSp>
      <p:sp>
        <p:nvSpPr>
          <p:cNvPr id="16" name="오른쪽 대괄호 15"/>
          <p:cNvSpPr/>
          <p:nvPr/>
        </p:nvSpPr>
        <p:spPr>
          <a:xfrm>
            <a:off x="5022305" y="3234621"/>
            <a:ext cx="464095" cy="2098995"/>
          </a:xfrm>
          <a:prstGeom prst="rightBracket">
            <a:avLst/>
          </a:prstGeom>
          <a:ln w="25400">
            <a:solidFill>
              <a:srgbClr val="255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486400" y="4190035"/>
            <a:ext cx="5471160" cy="0"/>
          </a:xfrm>
          <a:prstGeom prst="line">
            <a:avLst/>
          </a:prstGeom>
          <a:ln w="25400">
            <a:solidFill>
              <a:srgbClr val="255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줄무늬가 있는 오른쪽 화살표 24"/>
          <p:cNvSpPr/>
          <p:nvPr/>
        </p:nvSpPr>
        <p:spPr>
          <a:xfrm rot="16200000">
            <a:off x="5816865" y="2066194"/>
            <a:ext cx="2169555" cy="1854135"/>
          </a:xfrm>
          <a:prstGeom prst="stripedRightArrow">
            <a:avLst/>
          </a:prstGeom>
          <a:solidFill>
            <a:srgbClr val="255B2A"/>
          </a:solidFill>
          <a:ln>
            <a:noFill/>
          </a:ln>
          <a:effectLst>
            <a:outerShdw blurRad="50800" dist="190500" dir="36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줄무늬가 있는 오른쪽 화살표 150"/>
          <p:cNvSpPr/>
          <p:nvPr/>
        </p:nvSpPr>
        <p:spPr>
          <a:xfrm rot="5400000" flipV="1">
            <a:off x="8945715" y="4444052"/>
            <a:ext cx="2169555" cy="1854135"/>
          </a:xfrm>
          <a:prstGeom prst="stripedRightArrow">
            <a:avLst/>
          </a:prstGeom>
          <a:solidFill>
            <a:srgbClr val="C40000">
              <a:alpha val="87843"/>
            </a:srgbClr>
          </a:solidFill>
          <a:ln>
            <a:noFill/>
          </a:ln>
          <a:effectLst>
            <a:outerShdw blurRad="50800" dist="190500" dir="36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7757100" y="2903749"/>
            <a:ext cx="2814730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255B2A">
                      <a:alpha val="72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깜빡임 빈도</a:t>
            </a:r>
            <a:endParaRPr lang="en-US" altLang="ko-KR" b="1" dirty="0" smtClean="0">
              <a:ln>
                <a:solidFill>
                  <a:srgbClr val="255B2A">
                    <a:alpha val="72000"/>
                  </a:srgb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255B2A">
                      <a:alpha val="72000"/>
                    </a:srgbClr>
                  </a:solidFill>
                </a:ln>
                <a:solidFill>
                  <a:srgbClr val="255B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깜빡임 지속시간</a:t>
            </a:r>
            <a:endParaRPr lang="ko-KR" altLang="en-US" b="1" dirty="0">
              <a:ln>
                <a:solidFill>
                  <a:srgbClr val="255B2A">
                    <a:alpha val="72000"/>
                  </a:srgbClr>
                </a:solidFill>
              </a:ln>
              <a:solidFill>
                <a:srgbClr val="255B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964224" y="4625570"/>
            <a:ext cx="2814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6350">
                  <a:solidFill>
                    <a:srgbClr val="BF1313">
                      <a:alpha val="72000"/>
                    </a:srgbClr>
                  </a:solidFill>
                </a:ln>
                <a:solidFill>
                  <a:srgbClr val="BF131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읽는 속도</a:t>
            </a:r>
            <a:endParaRPr lang="en-US" altLang="ko-KR" b="1" dirty="0" smtClean="0">
              <a:ln w="6350">
                <a:solidFill>
                  <a:srgbClr val="BF1313">
                    <a:alpha val="72000"/>
                  </a:srgbClr>
                </a:solidFill>
              </a:ln>
              <a:solidFill>
                <a:srgbClr val="BF131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6350">
                  <a:solidFill>
                    <a:srgbClr val="BF1313">
                      <a:alpha val="72000"/>
                    </a:srgbClr>
                  </a:solidFill>
                </a:ln>
                <a:solidFill>
                  <a:srgbClr val="BF131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정보처리 속도</a:t>
            </a:r>
            <a:endParaRPr lang="ko-KR" altLang="en-US" b="1" dirty="0">
              <a:ln w="6350">
                <a:solidFill>
                  <a:srgbClr val="BF1313">
                    <a:alpha val="72000"/>
                  </a:srgbClr>
                </a:solidFill>
              </a:ln>
              <a:solidFill>
                <a:srgbClr val="BF131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726284" y="1999354"/>
            <a:ext cx="4327200" cy="613800"/>
            <a:chOff x="4726284" y="1998958"/>
            <a:chExt cx="4327200" cy="613800"/>
          </a:xfrm>
        </p:grpSpPr>
        <p:sp>
          <p:nvSpPr>
            <p:cNvPr id="28" name="직사각형 27"/>
            <p:cNvSpPr/>
            <p:nvPr/>
          </p:nvSpPr>
          <p:spPr>
            <a:xfrm>
              <a:off x="4726284" y="1998958"/>
              <a:ext cx="4327200" cy="6138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29361" y="2056245"/>
              <a:ext cx="4121046" cy="49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적정 </a:t>
              </a:r>
              <a:r>
                <a:rPr lang="ko-KR" altLang="en-US" b="1" dirty="0" err="1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눈깜빡임</a:t>
              </a:r>
              <a:r>
                <a:rPr lang="ko-KR" altLang="en-US" b="1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지속 시간 </a:t>
              </a:r>
              <a:r>
                <a:rPr lang="en-US" altLang="ko-KR" b="1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 0.3</a:t>
              </a:r>
              <a:r>
                <a:rPr lang="ko-KR" altLang="en-US" b="1" dirty="0" smtClean="0">
                  <a:ln>
                    <a:solidFill>
                      <a:schemeClr val="bg1">
                        <a:alpha val="72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 </a:t>
              </a:r>
              <a:endParaRPr lang="ko-KR" altLang="en-US" b="1" dirty="0">
                <a:ln>
                  <a:solidFill>
                    <a:schemeClr val="bg1">
                      <a:alpha val="72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3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1168</Words>
  <Application>Microsoft Office PowerPoint</Application>
  <PresentationFormat>와이드스크린</PresentationFormat>
  <Paragraphs>447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나눔스퀘어 ExtraBold</vt:lpstr>
      <vt:lpstr>Noto Sans CJK KR Black</vt:lpstr>
      <vt:lpstr>Noto Sans CJK KR Regular</vt:lpstr>
      <vt:lpstr>나눔스퀘어</vt:lpstr>
      <vt:lpstr>Noto Sans CJK KR Medium</vt:lpstr>
      <vt:lpstr>나눔스퀘어 Bold</vt:lpstr>
      <vt:lpstr>G마켓 산스 TTF Bold</vt:lpstr>
      <vt:lpstr>나눔고딕OTF</vt:lpstr>
      <vt:lpstr>맑은 고딕</vt:lpstr>
      <vt:lpstr>Noto Sans CJK KR Bold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215</cp:revision>
  <dcterms:created xsi:type="dcterms:W3CDTF">2023-08-24T05:20:04Z</dcterms:created>
  <dcterms:modified xsi:type="dcterms:W3CDTF">2023-08-28T02:23:57Z</dcterms:modified>
</cp:coreProperties>
</file>